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C_86B52EF4.xml" ContentType="application/vnd.ms-powerpoint.comments+xml"/>
  <Override PartName="/ppt/comments/modernComment_13C_A1900706.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1F_A6F886DA.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120_58136A43.xml" ContentType="application/vnd.ms-powerpoint.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15" r:id="rId3"/>
    <p:sldId id="31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28CD8CCA-04C8-D361-6284-FAA2BFA6A2A5}" name="Youssef CHIRCHI" initials="YC" userId="S::youssef.chirchi@esprit.tn::3a57027f-1fe8-4e6f-9a38-c8632b850a1c" providerId="AD"/>
  <p188:author id="{6AD298CB-8A4D-8C6D-2656-091B4BC0C5CB}" name="HOMANN Tim" initials="TH" userId="S::tim.homann@oddo-bhf.com::d3ea48af-8441-4657-bf79-2c1d7f2f02c4" providerId="AD"/>
  <p188:author id="{9E359ED7-9A10-364F-CB2B-DE4F2F01305E}" name="VAN AAL MARTIN" initials="MV" userId="S::martin.van-aal@oddo-bhf.com::4a0fe82c-1423-4e06-aee5-293ff2b5b046" providerId="AD"/>
  <p188:author id="{C8BC78EE-9D73-2843-B087-FE885CC6A482}" name="POITEVIN Aubry" initials="AP" userId="S::aubry.poitevin@oddo-bhf.com::24376201-f141-4f86-bd29-752cf15b4a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B2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p:cViewPr varScale="1">
        <p:scale>
          <a:sx n="44" d="100"/>
          <a:sy n="44" d="100"/>
        </p:scale>
        <p:origin x="2364" y="72"/>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D8C3-4E3C-917C-B3B9413285AB}"/>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D8C3-4E3C-917C-B3B9413285AB}"/>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D8C3-4E3C-917C-B3B9413285AB}"/>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D8C3-4E3C-917C-B3B9413285AB}"/>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2667-42D0-9AF7-A6095278CD72}"/>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2667-42D0-9AF7-A6095278CD72}"/>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2667-42D0-9AF7-A6095278CD72}"/>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2667-42D0-9AF7-A6095278CD72}"/>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2667-42D0-9AF7-A6095278CD72}"/>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2667-42D0-9AF7-A6095278CD72}"/>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2667-42D0-9AF7-A6095278CD72}"/>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2667-42D0-9AF7-A6095278CD72}"/>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2667-42D0-9AF7-A6095278CD72}"/>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2667-42D0-9AF7-A6095278CD72}"/>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2667-42D0-9AF7-A6095278CD72}"/>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2667-42D0-9AF7-A6095278CD72}"/>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2667-42D0-9AF7-A6095278CD72}"/>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2667-42D0-9AF7-A6095278CD72}"/>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2667-42D0-9AF7-A6095278CD72}"/>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2667-42D0-9AF7-A6095278CD72}"/>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2667-42D0-9AF7-A6095278CD72}"/>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2667-42D0-9AF7-A6095278CD72}"/>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2667-42D0-9AF7-A6095278CD72}"/>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2667-42D0-9AF7-A6095278CD72}"/>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2667-42D0-9AF7-A6095278CD72}"/>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2667-42D0-9AF7-A6095278CD72}"/>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2667-42D0-9AF7-A6095278CD72}"/>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2667-42D0-9AF7-A6095278CD72}"/>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2667-42D0-9AF7-A6095278CD72}"/>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2667-42D0-9AF7-A6095278CD72}"/>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2667-42D0-9AF7-A6095278CD72}"/>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2667-42D0-9AF7-A6095278CD72}"/>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2667-42D0-9AF7-A6095278CD72}"/>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2667-42D0-9AF7-A6095278CD72}"/>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2667-42D0-9AF7-A6095278CD72}"/>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2667-42D0-9AF7-A6095278CD72}"/>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2667-42D0-9AF7-A6095278CD72}"/>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2667-42D0-9AF7-A6095278CD72}"/>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2667-42D0-9AF7-A6095278CD72}"/>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2667-42D0-9AF7-A6095278CD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C_86B52EF4.xml><?xml version="1.0" encoding="utf-8"?>
<p188:cmLst xmlns:a="http://schemas.openxmlformats.org/drawingml/2006/main" xmlns:r="http://schemas.openxmlformats.org/officeDocument/2006/relationships" xmlns:p188="http://schemas.microsoft.com/office/powerpoint/2018/8/main">
  <p188:cm id="{C746A853-7AF5-43B4-BFF4-B98D25054C17}" authorId="{08B57F34-7215-AD59-0798-F5FB5276C08C}" created="2025-09-24T14:52:10.586">
    <ac:txMkLst xmlns:ac="http://schemas.microsoft.com/office/drawing/2013/main/command">
      <pc:docMk xmlns:pc="http://schemas.microsoft.com/office/powerpoint/2013/main/command"/>
      <pc:sldMk xmlns:pc="http://schemas.microsoft.com/office/powerpoint/2013/main/command" cId="2260020980" sldId="284"/>
      <ac:spMk id="10" creationId="{B01256D8-3003-A65D-F451-810A38CCBB99}"/>
      <ac:txMk cp="53" len="16">
        <ac:context len="813" hash="1445190135"/>
      </ac:txMk>
    </ac:txMkLst>
    <p188:pos x="4532455" y="185665"/>
    <p188:replyLst>
      <p188:reply id="{1DEDCC8B-E524-4138-9A56-4D3793DE4C47}" authorId="{C8BC78EE-9D73-2843-B087-FE885CC6A482}" created="2025-10-10T08:40:39.899">
        <p188:txBody>
          <a:bodyPr/>
          <a:lstStyle/>
          <a:p>
            <a:r>
              <a:rPr lang="fr-FR"/>
              <a:t>Vérifier la conformité des données avec la documentation légale (KID, Prospectus, Annexe SFDR), les données doivent être cohérentes </a:t>
            </a:r>
          </a:p>
        </p188:txBody>
      </p188:reply>
    </p188:replyLst>
    <p188:txBody>
      <a:bodyPr/>
      <a:lstStyle/>
      <a:p>
        <a:r>
          <a:rPr lang="fr-FR"/>
          <a:t>principalement</a:t>
        </a:r>
      </a:p>
    </p188:txBody>
  </p188:cm>
  <p188:cm id="{73DA657F-54B2-4ADF-A54D-AB0C9D4BA991}" authorId="{28CD8CCA-04C8-D361-6284-FAA2BFA6A2A5}" created="2025-12-13T11:46:06.529">
    <pc:sldMkLst xmlns:pc="http://schemas.microsoft.com/office/powerpoint/2013/main/command">
      <pc:docMk/>
      <pc:sldMk cId="2260020980" sldId="284"/>
    </pc:sldMkLst>
    <p188:pos x="781050" y="3879850"/>
    <p188:txBody>
      <a:bodyPr/>
      <a:lstStyle/>
      <a:p>
        <a:r>
          <a:rPr lang="en-US"/>
          <a:t>🚨 RULE_018
Texte concerné:
"Septembre 2025"
Problème:
Format de date non valide
💡 Solution:
Utiliser le format 'Sept 2025' ou 'September 2025'</a:t>
        </a:r>
      </a:p>
    </p188:txBody>
  </p188:cm>
</p188:cmLst>
</file>

<file path=ppt/comments/modernComment_11F_A6F886DA.xml><?xml version="1.0" encoding="utf-8"?>
<p188:cmLst xmlns:a="http://schemas.openxmlformats.org/drawingml/2006/main" xmlns:r="http://schemas.openxmlformats.org/officeDocument/2006/relationships" xmlns:p188="http://schemas.microsoft.com/office/powerpoint/2018/8/main">
  <p188:cm id="{9F43AC4B-62F9-45A1-B9B0-B19834F1FA99}" authorId="{08B57F34-7215-AD59-0798-F5FB5276C08C}" created="2025-09-24T15:32:38.427">
    <ac:txMkLst xmlns:ac="http://schemas.microsoft.com/office/drawing/2013/main/command">
      <pc:docMk xmlns:pc="http://schemas.microsoft.com/office/powerpoint/2013/main/command"/>
      <pc:sldMk xmlns:pc="http://schemas.microsoft.com/office/powerpoint/2013/main/command" cId="2801305306" sldId="287"/>
      <ac:spMk id="29" creationId="{BF02F3ED-4779-1800-238B-0E79F25FFF7D}"/>
      <ac:txMk cp="86" len="35">
        <ac:context len="122" hash="1415687390"/>
      </ac:txMk>
    </ac:txMkLst>
    <p188:pos x="6225241" y="500894"/>
    <p188:replyLst>
      <p188:reply id="{EDB072AD-CAD1-4E56-8373-0828C7C6A78F}" authorId="{C8BC78EE-9D73-2843-B087-FE885CC6A482}" created="2025-10-13T09:16:17.921">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Je ne comprends pas !</a:t>
        </a:r>
      </a:p>
    </p188:txBody>
  </p188:cm>
  <p188:cm id="{21EBF59D-2572-42C4-B879-6C89AF0DE18F}" authorId="{08B57F34-7215-AD59-0798-F5FB5276C08C}" created="2025-09-24T16:01:34.979">
    <ac:txMkLst xmlns:ac="http://schemas.microsoft.com/office/drawing/2013/main/command">
      <pc:docMk xmlns:pc="http://schemas.microsoft.com/office/powerpoint/2013/main/command"/>
      <pc:sldMk xmlns:pc="http://schemas.microsoft.com/office/powerpoint/2013/main/command" cId="2801305306" sldId="287"/>
      <ac:spMk id="12" creationId="{482808A3-2D44-4881-07D8-0FED35B3FF56}"/>
      <ac:txMk cp="38" len="30">
        <ac:context len="107" hash="1471336497"/>
      </ac:txMk>
    </ac:txMkLst>
    <p188:pos x="1721820" y="725874"/>
    <p188:replyLst>
      <p188:reply id="{D48E2505-649A-46BD-B9CC-24D553104BEA}" authorId="{C8BC78EE-9D73-2843-B087-FE885CC6A482}" created="2025-10-13T09:15:53.353">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Revoir la traduction</a:t>
        </a:r>
      </a:p>
    </p188:txBody>
  </p188:cm>
</p188:cmLst>
</file>

<file path=ppt/comments/modernComment_120_58136A43.xml><?xml version="1.0" encoding="utf-8"?>
<p188:cmLst xmlns:a="http://schemas.openxmlformats.org/drawingml/2006/main" xmlns:r="http://schemas.openxmlformats.org/officeDocument/2006/relationships" xmlns:p188="http://schemas.microsoft.com/office/powerpoint/2018/8/main">
  <p188:cm id="{86205105-637B-4EA4-AE5D-4C7778EBD3A5}" authorId="{08B57F34-7215-AD59-0798-F5FB5276C08C}" created="2025-09-24T16:05:55.720">
    <ac:txMkLst xmlns:ac="http://schemas.microsoft.com/office/drawing/2013/main/command">
      <pc:docMk xmlns:pc="http://schemas.microsoft.com/office/powerpoint/2013/main/command"/>
      <pc:sldMk xmlns:pc="http://schemas.microsoft.com/office/powerpoint/2013/main/command" cId="1477667395" sldId="288"/>
      <ac:graphicFrameMk id="3" creationId="{E877A0F5-1A97-E57A-D299-49086D7EF7B6}"/>
      <ac:tblMk/>
      <ac:tcMk rowId="10001" colId="20001"/>
      <ac:txMk cp="10" len="10">
        <ac:context len="297" hash="3467112347"/>
      </ac:txMk>
    </ac:txMkLst>
    <p188:pos x="4617420" y="2907865"/>
    <p188:replyLst>
      <p188:reply id="{31A61967-F9B6-4B9F-B1F0-C77688118954}" authorId="{C8BC78EE-9D73-2843-B087-FE885CC6A482}" created="2025-10-13T09:16:25.209">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gestion</a:t>
        </a:r>
      </a:p>
    </p188:txBody>
  </p188:cm>
</p188:cmLst>
</file>

<file path=ppt/comments/modernComment_13C_A1900706.xml><?xml version="1.0" encoding="utf-8"?>
<p188:cmLst xmlns:a="http://schemas.openxmlformats.org/drawingml/2006/main" xmlns:r="http://schemas.openxmlformats.org/officeDocument/2006/relationships" xmlns:p188="http://schemas.microsoft.com/office/powerpoint/2018/8/main">
  <p188:cm id="{D08B13A4-1840-4394-852F-245DCCBF1BA9}" authorId="{08B57F34-7215-AD59-0798-F5FB5276C08C}" created="2025-09-24T15:28:46.596">
    <ac:txMkLst xmlns:ac="http://schemas.microsoft.com/office/drawing/2013/main/command">
      <pc:docMk xmlns:pc="http://schemas.microsoft.com/office/powerpoint/2013/main/command"/>
      <pc:sldMk xmlns:pc="http://schemas.microsoft.com/office/powerpoint/2013/main/command" cId="2710570758" sldId="316"/>
      <ac:spMk id="25" creationId="{1D18FC24-A224-9292-7EE7-2BF8E6875109}"/>
      <ac:txMk cp="0" len="27">
        <ac:context len="531" hash="1237091391"/>
      </ac:txMk>
    </ac:txMkLst>
    <p188:pos x="2432051" y="227747"/>
    <p188:replyLst>
      <p188:reply id="{97ABA4D8-E584-46CD-AE14-032E26516896}" authorId="{C8BC78EE-9D73-2843-B087-FE885CC6A482}" created="2025-10-13T09:15:36.964">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Persistance de la performance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13.12.2025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
        <p:nvSpPr>
          <p:cNvPr id="3" name="TextBox 2">
            <a:extLst>
              <a:ext uri="{FF2B5EF4-FFF2-40B4-BE49-F238E27FC236}">
                <a16:creationId xmlns:a16="http://schemas.microsoft.com/office/drawing/2014/main" id="{A7EB3888-23E1-13CA-908D-7B5A0E3CCA26}"/>
              </a:ext>
            </a:extLst>
          </p:cNvPr>
          <p:cNvSpPr txBox="1"/>
          <p:nvPr userDrawn="1">
            <p:extLst>
              <p:ext uri="{1162E1C5-73C7-4A58-AE30-91384D911F3F}">
                <p184:classification xmlns:p184="http://schemas.microsoft.com/office/powerpoint/2018/4/main" val="ftr"/>
              </p:ext>
            </p:extLst>
          </p:nvPr>
        </p:nvSpPr>
        <p:spPr>
          <a:xfrm>
            <a:off x="3615500" y="10507980"/>
            <a:ext cx="347662" cy="121920"/>
          </a:xfrm>
          <a:prstGeom prst="rect">
            <a:avLst/>
          </a:prstGeom>
        </p:spPr>
        <p:txBody>
          <a:bodyPr horzOverflow="overflow" lIns="0" tIns="0" rIns="0" bIns="0">
            <a:spAutoFit/>
          </a:bodyPr>
          <a:lstStyle/>
          <a:p>
            <a:pPr algn="l"/>
            <a:r>
              <a:rPr lang="fr-FR"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C_86B52EF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emf"/><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3.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png"/><Relationship Id="rId7" Type="http://schemas.openxmlformats.org/officeDocument/2006/relationships/image" Target="../media/image34.jpeg"/><Relationship Id="rId2" Type="http://schemas.microsoft.com/office/2018/10/relationships/comments" Target="../comments/modernComment_13C_A190070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emf"/><Relationship Id="rId10" Type="http://schemas.openxmlformats.org/officeDocument/2006/relationships/chart" Target="../charts/chart1.xml"/><Relationship Id="rId4" Type="http://schemas.microsoft.com/office/2007/relationships/hdphoto" Target="../media/hdphoto2.wdp"/><Relationship Id="rId9" Type="http://schemas.openxmlformats.org/officeDocument/2006/relationships/image" Target="../media/image36.jpeg"/></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chart" Target="../charts/chart2.xml"/><Relationship Id="rId7" Type="http://schemas.openxmlformats.org/officeDocument/2006/relationships/image" Target="../media/image39.svg"/><Relationship Id="rId2" Type="http://schemas.microsoft.com/office/2018/10/relationships/comments" Target="../comments/modernComment_11F_A6F886DA.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chart" Target="../charts/chart3.xml"/><Relationship Id="rId9"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microsoft.com/office/2018/10/relationships/comments" Target="../comments/modernComment_120_58136A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753198"/>
            <a:ext cx="2160000" cy="138499"/>
          </a:xfrm>
        </p:spPr>
        <p:txBody>
          <a:bodyPr/>
          <a:lstStyle/>
          <a:p>
            <a:r>
              <a:rPr kumimoji="0" lang="en-US" sz="1000" b="0" i="0" u="none" strike="noStrike" kern="1200" cap="all" spc="0" normalizeH="0" baseline="0" noProof="0" dirty="0" err="1">
                <a:ln>
                  <a:noFill/>
                </a:ln>
                <a:solidFill>
                  <a:srgbClr val="000000"/>
                </a:solidFill>
                <a:effectLst/>
                <a:uLnTx/>
                <a:uFillTx/>
                <a:latin typeface="Lato Light"/>
                <a:ea typeface="+mn-ea"/>
                <a:cs typeface="+mn-cs"/>
              </a:rPr>
              <a:t>Septembre</a:t>
            </a:r>
            <a:r>
              <a:rPr kumimoji="0" lang="en-US" sz="1000" b="0" i="0" u="none" strike="noStrike" kern="1200" cap="all" spc="0" normalizeH="0" baseline="0" noProof="0" dirty="0">
                <a:ln>
                  <a:noFill/>
                </a:ln>
                <a:solidFill>
                  <a:srgbClr val="000000"/>
                </a:solidFill>
                <a:effectLst/>
                <a:uLnTx/>
                <a:uFillTx/>
                <a:latin typeface="Lato Light"/>
                <a:ea typeface="+mn-ea"/>
                <a:cs typeface="+mn-cs"/>
              </a:rPr>
              <a:t>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 </a:t>
            </a:r>
            <a:r>
              <a:rPr lang="fr-FR" dirty="0"/>
              <a:t>Le règlement européen sur la publication d’informations en matière de durabilité dans le secteur des services financiers (SFDR) est un ensemble de règles européennes visant à rendre le profil de durabilité des fonds transparent, plus comparable et davantage compréhensible par les investisseurs finaux. Article 6 : L'équipe de gestion ne prend pas en compte les risques de durabilité ou les effets négatifs des décisions d'investissement sur les facteurs de durabilité dans le processus de décision d'investissement. Article 8 : L'équipe de gestion traite les risques de durabilité en intégrant des critères ESG (Environnement et/ou Social et/ou Gouvernance) dans son processus de décision d'investissement. Article 9 : L'équipe de gestion suit un objectif d'investissement durable strict qui contribue de manière significative aux défis de la transition écologique, et traite les risques de durabilité par le biais de notations fournies par le fournisseur externe de données ESG de la société de gestion </a:t>
            </a:r>
            <a:r>
              <a:rPr lang="en-US" dirty="0"/>
              <a:t>| </a:t>
            </a:r>
            <a:r>
              <a:rPr lang="en-US" baseline="30000" dirty="0"/>
              <a:t>2</a:t>
            </a:r>
            <a:r>
              <a:rPr lang="en-US" dirty="0"/>
              <a:t> </a:t>
            </a:r>
            <a:r>
              <a:rPr lang="fr-FR" dirty="0"/>
              <a:t>L'indicateur synthétique de risque (SRI) permet d'apprécier le niveau de risque de ce produit par rapport à d'autres. Il indique la probabilité que ce produit enregistre des pertes en cas de mouvements sur les marchés ou d'une impossibilité de notre part de vous payer. Il s'échelonne dans une fourchette de 1 (risque faible) à 7 (risque élevé). Cet indicateur n'est pas constant et changera en fonction du profil de risque du fonds. La catégorie la plus faible ne signifie pas sans risque. Les données historiques, telles que celles utilisées pour calculer le SRI, pourraient ne pas constituer une indication fiable du profil de risque futur du Fonds. L'atteinte des objectifs de gestion en termes de risque ne peut être garantie.</a:t>
            </a:r>
            <a:endParaRPr lang="en-US" baseline="30000" dirty="0"/>
          </a:p>
          <a:p>
            <a:pPr algn="just"/>
            <a:r>
              <a:rPr lang="en-US" dirty="0"/>
              <a:t>Source: ODDO BHF AM | </a:t>
            </a:r>
            <a:r>
              <a:rPr lang="fr-FR" dirty="0"/>
              <a:t>Données au </a:t>
            </a:r>
            <a:r>
              <a:rPr lang="en-US" dirty="0"/>
              <a:t>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7201"/>
            <a:ext cx="6130249" cy="304699"/>
          </a:xfrm>
        </p:spPr>
        <p:txBody>
          <a:bodyPr/>
          <a:lstStyle/>
          <a:p>
            <a:r>
              <a:rPr lang="en-US" sz="1200" b="1" dirty="0" err="1">
                <a:solidFill>
                  <a:srgbClr val="FF0000"/>
                </a:solidFill>
                <a:latin typeface="+mj-lt"/>
              </a:rPr>
              <a:t>Principaux</a:t>
            </a:r>
            <a:r>
              <a:rPr lang="en-US" sz="1200" b="1" dirty="0">
                <a:solidFill>
                  <a:srgbClr val="FF0000"/>
                </a:solidFill>
                <a:latin typeface="+mj-lt"/>
              </a:rPr>
              <a:t> </a:t>
            </a:r>
            <a:r>
              <a:rPr lang="en-US" sz="1200" b="1" dirty="0" err="1">
                <a:solidFill>
                  <a:srgbClr val="FF0000"/>
                </a:solidFill>
                <a:latin typeface="+mj-lt"/>
              </a:rPr>
              <a:t>risques</a:t>
            </a:r>
            <a:r>
              <a:rPr lang="en-US" sz="1200" b="1" dirty="0">
                <a:solidFill>
                  <a:srgbClr val="FF0000"/>
                </a:solidFill>
                <a:latin typeface="+mj-lt"/>
              </a:rPr>
              <a:t> </a:t>
            </a:r>
            <a:r>
              <a:rPr lang="en-US" b="1" dirty="0">
                <a:latin typeface="+mj-lt"/>
              </a:rPr>
              <a:t>:</a:t>
            </a:r>
            <a:r>
              <a:rPr lang="en-US" dirty="0">
                <a:latin typeface="+mj-lt"/>
              </a:rPr>
              <a:t> ODDO BHF Algo Trend US </a:t>
            </a:r>
            <a:r>
              <a:rPr lang="fr-FR" dirty="0">
                <a:latin typeface="+mj-lt"/>
              </a:rPr>
              <a:t>est principalement exposé aux risques suivants</a:t>
            </a:r>
            <a:r>
              <a:rPr lang="en-US" dirty="0">
                <a:latin typeface="+mj-lt"/>
              </a:rPr>
              <a:t>: </a:t>
            </a:r>
            <a:r>
              <a:rPr lang="fr-FR" dirty="0"/>
              <a:t>Risque de perte en capital, risque lié aux actions, risque de change, risque lié à la gestion discrétionnaire</a:t>
            </a:r>
            <a:endParaRPr lang="en-US" dirty="0"/>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US" dirty="0">
                <a:solidFill>
                  <a:schemeClr val="tx1"/>
                </a:solidFill>
              </a:rPr>
              <a:t>ODDO BHF algo trend us – </a:t>
            </a:r>
            <a:r>
              <a:rPr lang="en-US" dirty="0" err="1">
                <a:solidFill>
                  <a:schemeClr val="tx1"/>
                </a:solidFill>
              </a:rPr>
              <a:t>Septembre</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1019066"/>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Algo Trend US</a:t>
            </a:r>
          </a:p>
          <a:p>
            <a:pPr lvl="0">
              <a:spcBef>
                <a:spcPts val="600"/>
              </a:spcBef>
              <a:defRPr/>
            </a:pPr>
            <a:r>
              <a:rPr lang="fr-FR" cap="none" spc="-20" dirty="0">
                <a:latin typeface="Libre Baskerville" panose="02000000000000000000" pitchFamily="2" charset="0"/>
              </a:rPr>
              <a:t>Tirer parti du </a:t>
            </a:r>
            <a:r>
              <a:rPr lang="fr-FR" cap="none" spc="-20" dirty="0" err="1">
                <a:latin typeface="Libre Baskerville" panose="02000000000000000000" pitchFamily="2" charset="0"/>
              </a:rPr>
              <a:t>momentum</a:t>
            </a:r>
            <a:r>
              <a:rPr lang="fr-FR" cap="none" spc="-20" dirty="0">
                <a:latin typeface="Libre Baskerville" panose="02000000000000000000" pitchFamily="2" charset="0"/>
              </a:rPr>
              <a:t> des actions américaines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67030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Date de </a:t>
            </a:r>
            <a:r>
              <a:rPr kumimoji="0" lang="en-US" sz="1000" b="0" i="0" u="none" strike="noStrike" kern="1200" cap="none" spc="0" normalizeH="0" baseline="0" noProof="0" dirty="0" err="1">
                <a:ln>
                  <a:noFill/>
                </a:ln>
                <a:solidFill>
                  <a:srgbClr val="000000"/>
                </a:solidFill>
                <a:effectLst/>
                <a:uLnTx/>
                <a:uFillTx/>
                <a:latin typeface="Lato" panose="020F0502020204030203" pitchFamily="34" charset="77"/>
              </a:rPr>
              <a:t>création</a:t>
            </a:r>
            <a:endParaRPr kumimoji="0" lang="en-US" sz="1000" b="0" i="0" u="none" strike="noStrike" kern="1200" cap="none" spc="0" normalizeH="0" baseline="0" noProof="0" dirty="0">
              <a:ln>
                <a:noFill/>
              </a:ln>
              <a:solidFill>
                <a:srgbClr val="000000"/>
              </a:solidFill>
              <a:effectLst/>
              <a:uLnTx/>
              <a:uFillTx/>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2018</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670300"/>
            <a:ext cx="1764000" cy="830997"/>
          </a:xfrm>
          <a:prstGeom prst="rect">
            <a:avLst/>
          </a:prstGeom>
          <a:noFill/>
        </p:spPr>
        <p:txBody>
          <a:bodyPr wrap="square" bIns="0" rtlCol="0">
            <a:noAutofit/>
          </a:bodyPr>
          <a:lstStyle/>
          <a:p>
            <a:pPr>
              <a:defRPr/>
            </a:pPr>
            <a:r>
              <a:rPr kumimoji="0" lang="en-US" sz="1000" b="0" i="0" u="none" strike="noStrike" kern="1200" cap="none" spc="0" normalizeH="0" baseline="0" noProof="0" dirty="0" err="1">
                <a:ln>
                  <a:noFill/>
                </a:ln>
                <a:solidFill>
                  <a:srgbClr val="272529"/>
                </a:solidFill>
                <a:effectLst/>
                <a:uLnTx/>
                <a:uFillTx/>
                <a:latin typeface="Lato" panose="020F0502020204030203" pitchFamily="34" charset="77"/>
                <a:ea typeface="+mn-ea"/>
                <a:cs typeface="+mn-cs"/>
              </a:rPr>
              <a:t>Actifs</a:t>
            </a: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 sous gestion</a:t>
            </a:r>
            <a:endParaRPr lang="en-US" sz="1000" dirty="0">
              <a:solidFill>
                <a:srgbClr val="272529"/>
              </a:solidFill>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228</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3854450" y="795602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451293"/>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411351505"/>
              </p:ext>
            </p:extLst>
          </p:nvPr>
        </p:nvGraphicFramePr>
        <p:xfrm>
          <a:off x="2482850" y="796701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bg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4">
                        <a:lumMod val="75000"/>
                      </a:schemeClr>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91047" y="5104352"/>
            <a:ext cx="6158223" cy="373739"/>
          </a:xfrm>
          <a:prstGeom prst="rect">
            <a:avLst/>
          </a:prstGeom>
          <a:noFill/>
        </p:spPr>
        <p:txBody>
          <a:bodyPr wrap="square" lIns="0" tIns="0" rIns="0" bIns="0" rtlCol="0">
            <a:noAutofit/>
          </a:bodyPr>
          <a:lstStyle/>
          <a:p>
            <a:pPr lvl="0">
              <a:spcBef>
                <a:spcPts val="1945"/>
              </a:spcBef>
              <a:defRPr/>
            </a:pPr>
            <a:r>
              <a:rPr lang="en-US" sz="1400" cap="all" dirty="0" err="1">
                <a:solidFill>
                  <a:srgbClr val="55A185"/>
                </a:solidFill>
                <a:latin typeface="Lato-Light"/>
              </a:rPr>
              <a:t>Caractéristiques</a:t>
            </a:r>
            <a:r>
              <a:rPr lang="en-US" sz="1400" cap="all" dirty="0">
                <a:solidFill>
                  <a:srgbClr val="55A185"/>
                </a:solidFill>
                <a:latin typeface="Lato-Light"/>
              </a:rPr>
              <a:t> </a:t>
            </a:r>
            <a:r>
              <a:rPr lang="en-US" sz="1400" cap="all" dirty="0" err="1">
                <a:solidFill>
                  <a:srgbClr val="55A185"/>
                </a:solidFill>
                <a:latin typeface="Lato-Light"/>
              </a:rPr>
              <a:t>principales</a:t>
            </a:r>
            <a:endParaRPr lang="en-US" sz="1400" cap="all" dirty="0">
              <a:solidFill>
                <a:srgbClr val="55A185"/>
              </a:solidFill>
              <a:latin typeface="Lato-Light"/>
            </a:endParaRP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515819" y="4583482"/>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1"/>
                </a:solidFill>
                <a:latin typeface="Libre Baskerville" panose="02000000000000000000" pitchFamily="2" charset="0"/>
              </a:rPr>
              <a:t>Le fonds offre aux investisseurs un accès au potentiel de croissance des actions américaines grâce à une stratégie quantitative rigoureuse fondée sur le </a:t>
            </a:r>
            <a:r>
              <a:rPr lang="fr-FR" sz="1400" dirty="0" err="1">
                <a:solidFill>
                  <a:schemeClr val="accent1"/>
                </a:solidFill>
                <a:latin typeface="Libre Baskerville" panose="02000000000000000000" pitchFamily="2" charset="0"/>
              </a:rPr>
              <a:t>momentum</a:t>
            </a:r>
            <a:r>
              <a:rPr lang="fr-FR" sz="1400" dirty="0">
                <a:solidFill>
                  <a:schemeClr val="accent1"/>
                </a:solidFill>
                <a:latin typeface="Libre Baskerville" panose="02000000000000000000" pitchFamily="2" charset="0"/>
              </a:rPr>
              <a:t>.</a:t>
            </a:r>
            <a:endParaRPr lang="en-US" sz="1400" dirty="0">
              <a:solidFill>
                <a:schemeClr val="accent1"/>
              </a:solidFill>
              <a:latin typeface="Libre Baskerville" panose="02000000000000000000" pitchFamily="2" charset="0"/>
            </a:endParaRPr>
          </a:p>
        </p:txBody>
      </p:sp>
      <p:sp>
        <p:nvSpPr>
          <p:cNvPr id="10" name="ZoneTexte 57">
            <a:extLst>
              <a:ext uri="{FF2B5EF4-FFF2-40B4-BE49-F238E27FC236}">
                <a16:creationId xmlns:a16="http://schemas.microsoft.com/office/drawing/2014/main" id="{B01256D8-3003-A65D-F451-810A38CCBB99}"/>
              </a:ext>
            </a:extLst>
          </p:cNvPr>
          <p:cNvSpPr txBox="1"/>
          <p:nvPr/>
        </p:nvSpPr>
        <p:spPr>
          <a:xfrm>
            <a:off x="687245" y="5376935"/>
            <a:ext cx="6223748" cy="2088651"/>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Focus sur les actions américaines: </a:t>
            </a:r>
            <a:r>
              <a:rPr lang="fr-FR" sz="1100" dirty="0">
                <a:latin typeface="Lato" panose="020F0502020204030203" pitchFamily="34" charset="0"/>
              </a:rPr>
              <a:t>Le fonds investit systématiquement dans un univers dynamique d'entreprises américaines issues du S&amp;P 500, dans divers secteurs et industries</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Modèle quantitatif propriétaire: </a:t>
            </a:r>
            <a:r>
              <a:rPr lang="fr-FR" sz="1100" dirty="0">
                <a:latin typeface="Lato" panose="020F0502020204030203" pitchFamily="34" charset="0"/>
              </a:rPr>
              <a:t>Le processus d'investissement repose sur une stratégie « smart </a:t>
            </a:r>
            <a:r>
              <a:rPr lang="fr-FR" sz="1100" dirty="0" err="1">
                <a:latin typeface="Lato" panose="020F0502020204030203" pitchFamily="34" charset="0"/>
              </a:rPr>
              <a:t>momentum</a:t>
            </a:r>
            <a:r>
              <a:rPr lang="fr-FR" sz="1100" dirty="0">
                <a:latin typeface="Lato" panose="020F0502020204030203" pitchFamily="34" charset="0"/>
              </a:rPr>
              <a:t> », qui analyse des données historiques exhaustives afin de détecter les tendances stables du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Approche rigoureuse / Absence de biais humain: </a:t>
            </a:r>
            <a:r>
              <a:rPr lang="fr-FR" sz="1100" dirty="0">
                <a:latin typeface="Lato" panose="020F0502020204030203" pitchFamily="34" charset="0"/>
              </a:rPr>
              <a:t>En s'appuyant sur un modèle fondé sur des règles plutôt que sur des jugements discrétionnaires, le fonds évite les biais émotionnels et garantit une cohérence à travers les différents cycles de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Diversification et gestion des risques: </a:t>
            </a:r>
            <a:r>
              <a:rPr lang="fr-FR" sz="1100" dirty="0">
                <a:latin typeface="Lato" panose="020F0502020204030203" pitchFamily="34" charset="0"/>
              </a:rPr>
              <a:t>Le processus de construction du portefeuille met l’accent sur la diversification et à la gestion des risques en appliquant diverses contraintes</a:t>
            </a: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389817"/>
            <a:ext cx="2857962" cy="325256"/>
          </a:xfrm>
          <a:prstGeom prst="rect">
            <a:avLst/>
          </a:prstGeom>
          <a:solidFill>
            <a:srgbClr val="FFFFFF"/>
          </a:solidFill>
        </p:spPr>
        <p:txBody>
          <a:bodyPr wrap="square" lIns="0" tIns="0" rIns="0" bIns="0" rtlCol="0">
            <a:noAutofit/>
          </a:bodyPr>
          <a:lstStyle/>
          <a:p>
            <a:pPr lvl="0">
              <a:spcBef>
                <a:spcPts val="1945"/>
              </a:spcBef>
              <a:defRPr/>
            </a:pPr>
            <a:r>
              <a:rPr lang="en-US" sz="1400" cap="all" dirty="0">
                <a:solidFill>
                  <a:srgbClr val="55A185"/>
                </a:solidFill>
                <a:latin typeface="Lato-Light"/>
              </a:rPr>
              <a:t>CARACTÉRISTIQUES DU FONDS</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1112685241"/>
              </p:ext>
            </p:extLst>
          </p:nvPr>
        </p:nvGraphicFramePr>
        <p:xfrm>
          <a:off x="661491" y="7688262"/>
          <a:ext cx="6256559" cy="477838"/>
        </p:xfrm>
        <a:graphic>
          <a:graphicData uri="http://schemas.openxmlformats.org/drawingml/2006/table">
            <a:tbl>
              <a:tblPr firstRow="1" bandRow="1">
                <a:tableStyleId>{5C22544A-7EE6-4342-B048-85BDC9FD1C3A}</a:tableStyleId>
              </a:tblPr>
              <a:tblGrid>
                <a:gridCol w="1516559">
                  <a:extLst>
                    <a:ext uri="{9D8B030D-6E8A-4147-A177-3AD203B41FA5}">
                      <a16:colId xmlns:a16="http://schemas.microsoft.com/office/drawing/2014/main" val="860466313"/>
                    </a:ext>
                  </a:extLst>
                </a:gridCol>
                <a:gridCol w="14478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7682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Fonds</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Classification SFDR</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Indicateur de risque</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Catégorie </a:t>
                      </a:r>
                      <a:r>
                        <a:rPr lang="fr-FR" sz="900" b="0" i="0" kern="1200" dirty="0" err="1">
                          <a:solidFill>
                            <a:schemeClr val="lt1"/>
                          </a:solidFill>
                          <a:latin typeface="Lato Light" panose="020F0302020204030203" pitchFamily="34" charset="77"/>
                          <a:ea typeface="+mn-ea"/>
                          <a:cs typeface="+mn-cs"/>
                        </a:rPr>
                        <a:t>Morningstar</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Algo Trend US</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6"/>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Actions Etats-Unis </a:t>
                      </a:r>
                      <a:r>
                        <a:rPr kumimoji="0" lang="fr-FR" sz="98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Gdes</a:t>
                      </a: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 Cap. Mixte</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70579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r>
              <a:rPr lang="en-US" sz="1200" b="1" dirty="0" err="1"/>
              <a:t>Ces</a:t>
            </a:r>
            <a:r>
              <a:rPr lang="en-US" sz="1200" b="1" dirty="0"/>
              <a:t> </a:t>
            </a:r>
            <a:r>
              <a:rPr lang="en-US" sz="1200" b="1" dirty="0" err="1"/>
              <a:t>exemples</a:t>
            </a:r>
            <a:r>
              <a:rPr lang="en-US" sz="1200" b="1" dirty="0"/>
              <a:t> </a:t>
            </a:r>
            <a:r>
              <a:rPr lang="fr-FR" sz="1200" b="1" dirty="0"/>
              <a:t>ne constituent pas des recommandations d'investissement.</a:t>
            </a:r>
            <a:endParaRPr lang="en-US" sz="1200" b="1" dirty="0"/>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49" y="1825671"/>
            <a:ext cx="6553200" cy="830997"/>
          </a:xfrm>
          <a:prstGeom prst="rect">
            <a:avLst/>
          </a:prstGeom>
          <a:noFill/>
        </p:spPr>
        <p:txBody>
          <a:bodyPr wrap="square" rtlCol="0">
            <a:spAutoFit/>
          </a:bodyPr>
          <a:lstStyle/>
          <a:p>
            <a:r>
              <a:rPr lang="fr-FR" sz="2400" cap="all" dirty="0">
                <a:solidFill>
                  <a:schemeClr val="bg1"/>
                </a:solidFill>
                <a:latin typeface="+mj-lt"/>
              </a:rPr>
              <a:t>Un élément clé de tout portefeuille d'actions</a:t>
            </a:r>
            <a:endParaRPr lang="en-US" sz="2400" cap="all" dirty="0">
              <a:solidFill>
                <a:schemeClr val="bg1"/>
              </a:solidFill>
              <a:latin typeface="+mj-lt"/>
            </a:endParaRP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cap="all" dirty="0">
                <a:solidFill>
                  <a:schemeClr val="bg1"/>
                </a:solidFill>
                <a:latin typeface="Lato Heavy" panose="020F0502020204030203"/>
              </a:rPr>
              <a:t>La plus grande économie mondiale</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fr-FR" sz="1100" dirty="0">
                <a:solidFill>
                  <a:schemeClr val="tx1"/>
                </a:solidFill>
              </a:rPr>
              <a:t>Siège de </a:t>
            </a:r>
            <a:r>
              <a:rPr lang="fr-FR" sz="1100" b="1" dirty="0">
                <a:solidFill>
                  <a:schemeClr val="tx1"/>
                </a:solidFill>
              </a:rPr>
              <a:t>nombreuses entreprises technologiques de renommée mondiale et de start-ups innovantes</a:t>
            </a:r>
            <a:r>
              <a:rPr lang="fr-FR" sz="1100" dirty="0">
                <a:solidFill>
                  <a:schemeClr val="tx1"/>
                </a:solidFill>
              </a:rPr>
              <a:t>.</a:t>
            </a:r>
          </a:p>
          <a:p>
            <a:pPr algn="ctr">
              <a:buClr>
                <a:schemeClr val="tx1"/>
              </a:buClr>
            </a:pPr>
            <a:r>
              <a:rPr lang="fr-FR" sz="1100" dirty="0">
                <a:solidFill>
                  <a:schemeClr val="tx1"/>
                </a:solidFill>
              </a:rPr>
              <a:t>Accès </a:t>
            </a:r>
            <a:r>
              <a:rPr lang="fr-FR" sz="1100" b="1" dirty="0">
                <a:solidFill>
                  <a:schemeClr val="tx1"/>
                </a:solidFill>
              </a:rPr>
              <a:t>aux grandes réussites de la nouvelle et de l'ancienne économie.</a:t>
            </a:r>
            <a:endParaRPr lang="en-GB" sz="1100" b="1" dirty="0">
              <a:solidFill>
                <a:schemeClr val="tx1"/>
              </a:solidFill>
            </a:endParaRP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 </a:t>
            </a:r>
            <a:r>
              <a:rPr lang="en-US" sz="1200" cap="all" dirty="0" err="1">
                <a:solidFill>
                  <a:schemeClr val="bg1"/>
                </a:solidFill>
                <a:latin typeface="Lato Heavy" panose="020F0502020204030203"/>
              </a:rPr>
              <a:t>marché</a:t>
            </a:r>
            <a:r>
              <a:rPr lang="en-US" sz="1200" cap="all" dirty="0">
                <a:solidFill>
                  <a:schemeClr val="bg1"/>
                </a:solidFill>
                <a:latin typeface="Lato Heavy" panose="020F0502020204030203"/>
              </a:rPr>
              <a:t> financier </a:t>
            </a:r>
            <a:r>
              <a:rPr lang="en-US" sz="1200" cap="all" dirty="0" err="1">
                <a:solidFill>
                  <a:schemeClr val="bg1"/>
                </a:solidFill>
                <a:latin typeface="Lato Heavy" panose="020F0502020204030203"/>
              </a:rPr>
              <a:t>majeur</a:t>
            </a:r>
            <a:endParaRPr lang="en-US" sz="1200" cap="all" dirty="0">
              <a:solidFill>
                <a:schemeClr val="bg1"/>
              </a:solidFill>
              <a:latin typeface="Lato Heavy" panose="020F0502020204030203"/>
            </a:endParaRP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et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err="1">
                <a:solidFill>
                  <a:schemeClr val="bg1"/>
                </a:solidFill>
                <a:latin typeface="Lato Heavy" panose="020F0502020204030203"/>
              </a:rPr>
              <a:t>L'ampleur</a:t>
            </a:r>
            <a:r>
              <a:rPr lang="en-US" sz="1200" cap="all" dirty="0">
                <a:solidFill>
                  <a:schemeClr val="bg1"/>
                </a:solidFill>
                <a:latin typeface="Lato Heavy" panose="020F0502020204030203"/>
              </a:rPr>
              <a:t> du pays</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Une Performance </a:t>
            </a:r>
            <a:r>
              <a:rPr lang="en-US" sz="1200" cap="all" dirty="0" err="1">
                <a:solidFill>
                  <a:schemeClr val="bg1"/>
                </a:solidFill>
                <a:latin typeface="Lato Heavy" panose="020F0502020204030203"/>
              </a:rPr>
              <a:t>historiquement</a:t>
            </a:r>
            <a:r>
              <a:rPr lang="en-US" sz="1200" cap="all" dirty="0">
                <a:solidFill>
                  <a:schemeClr val="bg1"/>
                </a:solidFill>
                <a:latin typeface="Lato Heavy" panose="020F0502020204030203"/>
              </a:rPr>
              <a:t> attractive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Les </a:t>
            </a:r>
            <a:r>
              <a:rPr lang="fr-FR" sz="1200" b="1" dirty="0">
                <a:solidFill>
                  <a:schemeClr val="tx1"/>
                </a:solidFill>
              </a:rPr>
              <a:t>7 plus grandes compagnies tech américaines</a:t>
            </a:r>
            <a:r>
              <a:rPr lang="fr-FR" sz="1200" dirty="0">
                <a:solidFill>
                  <a:schemeClr val="tx1"/>
                </a:solidFill>
              </a:rPr>
              <a:t>, qui </a:t>
            </a:r>
            <a:r>
              <a:rPr lang="fr-FR" sz="1200" b="1" dirty="0">
                <a:solidFill>
                  <a:schemeClr val="tx1"/>
                </a:solidFill>
              </a:rPr>
              <a:t>dominent le marché boursier américain</a:t>
            </a:r>
            <a:r>
              <a:rPr lang="fr-FR" sz="1200" dirty="0">
                <a:solidFill>
                  <a:schemeClr val="tx1"/>
                </a:solidFill>
              </a:rPr>
              <a:t> et le </a:t>
            </a:r>
            <a:r>
              <a:rPr lang="fr-FR" sz="1200" b="1" dirty="0">
                <a:solidFill>
                  <a:schemeClr val="tx1"/>
                </a:solidFill>
              </a:rPr>
              <a:t>secteur technologique mondial</a:t>
            </a:r>
            <a:endParaRPr lang="en-US" sz="1200" b="1" dirty="0">
              <a:solidFill>
                <a:schemeClr val="tx1"/>
              </a:solidFill>
            </a:endParaRP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Les 7 </a:t>
            </a:r>
            <a:r>
              <a:rPr lang="en-GB" altLang="en-US" sz="1300" cap="all" dirty="0" err="1">
                <a:solidFill>
                  <a:schemeClr val="bg1"/>
                </a:solidFill>
              </a:rPr>
              <a:t>Magnifiques</a:t>
            </a:r>
            <a:endParaRPr lang="en-GB" altLang="en-US" sz="1300" cap="all" dirty="0">
              <a:solidFill>
                <a:schemeClr val="bg1"/>
              </a:solidFill>
            </a:endParaRP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De nombreux exemples </a:t>
            </a:r>
            <a:r>
              <a:rPr lang="fr-FR" sz="1200" b="1" dirty="0">
                <a:solidFill>
                  <a:schemeClr val="tx1"/>
                </a:solidFill>
              </a:rPr>
              <a:t>d'entreprises prospères issues de différents secteurs d'activité</a:t>
            </a:r>
            <a:r>
              <a:rPr lang="fr-FR" sz="1200" dirty="0">
                <a:solidFill>
                  <a:schemeClr val="tx1"/>
                </a:solidFill>
              </a:rPr>
              <a:t> montrent la </a:t>
            </a:r>
            <a:r>
              <a:rPr lang="fr-FR" sz="1200" b="1" dirty="0">
                <a:solidFill>
                  <a:schemeClr val="tx1"/>
                </a:solidFill>
              </a:rPr>
              <a:t>diversité sur le marché boursier américain</a:t>
            </a:r>
            <a:endParaRPr lang="en-US" sz="1200" b="1" dirty="0">
              <a:solidFill>
                <a:schemeClr val="tx1"/>
              </a:solidFill>
            </a:endParaRP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fr-FR" altLang="en-US" sz="1200" cap="all" dirty="0">
                <a:solidFill>
                  <a:schemeClr val="bg1"/>
                </a:solidFill>
              </a:rPr>
              <a:t>Les entreprises leaders au delà de la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274" y="8132481"/>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4424" y="8114448"/>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81878" y="8419625"/>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26790" y="8763622"/>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64172" y="9079580"/>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7561" y="8402078"/>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1657" y="8715667"/>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0752" y="8712519"/>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337" y="8884829"/>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a:t>
            </a:r>
            <a:r>
              <a:rPr lang="fr-FR" dirty="0"/>
              <a:t>Données au </a:t>
            </a:r>
            <a:r>
              <a:rPr lang="en-US" dirty="0"/>
              <a:t>31/08/2025 </a:t>
            </a:r>
          </a:p>
        </p:txBody>
      </p:sp>
      <p:sp>
        <p:nvSpPr>
          <p:cNvPr id="14" name="Textfeld 32">
            <a:extLst>
              <a:ext uri="{FF2B5EF4-FFF2-40B4-BE49-F238E27FC236}">
                <a16:creationId xmlns:a16="http://schemas.microsoft.com/office/drawing/2014/main" id="{9DD2F8D5-085A-D1C6-43C2-D0D3E9DAFB00}"/>
              </a:ext>
            </a:extLst>
          </p:cNvPr>
          <p:cNvSpPr txBox="1"/>
          <p:nvPr/>
        </p:nvSpPr>
        <p:spPr>
          <a:xfrm>
            <a:off x="501650" y="1308100"/>
            <a:ext cx="6629400" cy="461665"/>
          </a:xfrm>
          <a:prstGeom prst="rect">
            <a:avLst/>
          </a:prstGeom>
          <a:noFill/>
        </p:spPr>
        <p:txBody>
          <a:bodyPr wrap="square" rtlCol="0">
            <a:spAutoFit/>
          </a:bodyPr>
          <a:lstStyle/>
          <a:p>
            <a:r>
              <a:rPr lang="fr-FR"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Pourquoi investir dans le marché américain ?</a:t>
            </a:r>
            <a:endPar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310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F75D-C562-6ED6-9A4A-E188DA8CB5F9}"/>
            </a:ext>
          </a:extLst>
        </p:cNvPr>
        <p:cNvGrpSpPr/>
        <p:nvPr/>
      </p:nvGrpSpPr>
      <p:grpSpPr>
        <a:xfrm>
          <a:off x="0" y="0"/>
          <a:ext cx="0" cy="0"/>
          <a:chOff x="0" y="0"/>
          <a:chExt cx="0" cy="0"/>
        </a:xfrm>
      </p:grpSpPr>
      <p:sp>
        <p:nvSpPr>
          <p:cNvPr id="43" name="object 10">
            <a:extLst>
              <a:ext uri="{FF2B5EF4-FFF2-40B4-BE49-F238E27FC236}">
                <a16:creationId xmlns:a16="http://schemas.microsoft.com/office/drawing/2014/main" id="{8EA4B751-9EB8-9334-4949-89E23CB08608}"/>
              </a:ext>
            </a:extLst>
          </p:cNvPr>
          <p:cNvSpPr/>
          <p:nvPr/>
        </p:nvSpPr>
        <p:spPr>
          <a:xfrm>
            <a:off x="3893950" y="3423031"/>
            <a:ext cx="3160900" cy="2741350"/>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C8C535F4-9513-DF19-456F-4A6951B1E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0"/>
            <a:ext cx="7588250" cy="2551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9E351B30-7C2B-0ECC-09CB-144E120FE0B7}"/>
              </a:ext>
            </a:extLst>
          </p:cNvPr>
          <p:cNvSpPr>
            <a:spLocks noGrp="1"/>
          </p:cNvSpPr>
          <p:nvPr>
            <p:ph type="body" sz="quarter" idx="14"/>
          </p:nvPr>
        </p:nvSpPr>
        <p:spPr>
          <a:xfrm>
            <a:off x="654050" y="9973493"/>
            <a:ext cx="6264000" cy="193899"/>
          </a:xfrm>
        </p:spPr>
        <p:txBody>
          <a:bodyPr/>
          <a:lstStyle/>
          <a:p>
            <a:br>
              <a:rPr lang="en-US" dirty="0"/>
            </a:br>
            <a:r>
              <a:rPr lang="en-US" dirty="0"/>
              <a:t>Source: ODDO BHF AM</a:t>
            </a:r>
            <a:r>
              <a:rPr kumimoji="0" lang="de-DE" sz="700" b="0" i="0" u="none" strike="noStrike" kern="1200" cap="none" spc="0" normalizeH="0" baseline="0" dirty="0">
                <a:ln>
                  <a:noFill/>
                </a:ln>
                <a:solidFill>
                  <a:srgbClr val="272529"/>
                </a:solidFill>
                <a:effectLst/>
                <a:uLnTx/>
                <a:uFillTx/>
                <a:latin typeface="Lato" panose="020F0502020204030203" pitchFamily="34" charset="0"/>
              </a:rPr>
              <a:t>, Bloomberg,</a:t>
            </a:r>
            <a:r>
              <a:rPr kumimoji="0" lang="en-US" sz="700" b="0" i="0" u="none" strike="noStrike" kern="1200" cap="none" spc="0" normalizeH="0" baseline="0" dirty="0">
                <a:ln>
                  <a:noFill/>
                </a:ln>
                <a:solidFill>
                  <a:srgbClr val="272529"/>
                </a:solidFill>
                <a:effectLst/>
                <a:uLnTx/>
                <a:uFillTx/>
              </a:rPr>
              <a:t> DeBondt and Thaler 1985, Jegadesh and Titman 1993, Ethan Zell 2020</a:t>
            </a:r>
            <a:r>
              <a:rPr lang="en-US" dirty="0"/>
              <a:t> | </a:t>
            </a:r>
            <a:r>
              <a:rPr lang="en-US" baseline="30000" dirty="0"/>
              <a:t>1 </a:t>
            </a:r>
            <a:r>
              <a:rPr lang="en-US" dirty="0"/>
              <a:t>Net Return </a:t>
            </a:r>
            <a:r>
              <a:rPr lang="en-US" dirty="0" err="1"/>
              <a:t>en</a:t>
            </a:r>
            <a:r>
              <a:rPr lang="en-US" dirty="0"/>
              <a:t> USD au 31/08/2025</a:t>
            </a:r>
          </a:p>
        </p:txBody>
      </p:sp>
      <p:sp>
        <p:nvSpPr>
          <p:cNvPr id="12" name="ZoneTexte 38">
            <a:extLst>
              <a:ext uri="{FF2B5EF4-FFF2-40B4-BE49-F238E27FC236}">
                <a16:creationId xmlns:a16="http://schemas.microsoft.com/office/drawing/2014/main" id="{6408D94D-DF0A-1ADC-E407-F0F46D4AC273}"/>
              </a:ext>
            </a:extLst>
          </p:cNvPr>
          <p:cNvSpPr txBox="1"/>
          <p:nvPr/>
        </p:nvSpPr>
        <p:spPr>
          <a:xfrm>
            <a:off x="522263" y="9621099"/>
            <a:ext cx="6895771" cy="461665"/>
          </a:xfrm>
          <a:prstGeom prst="rect">
            <a:avLst/>
          </a:prstGeom>
          <a:noFill/>
        </p:spPr>
        <p:txBody>
          <a:bodyPr wrap="square">
            <a:spAutoFit/>
          </a:bodyPr>
          <a:lstStyle/>
          <a:p>
            <a:r>
              <a:rPr lang="fr-FR" sz="1200" b="1" dirty="0"/>
              <a:t>Les performances passées ne préjugent pas des performances futures et ne sont pas</a:t>
            </a:r>
          </a:p>
          <a:p>
            <a:r>
              <a:rPr lang="fr-FR" sz="1200" b="1" dirty="0"/>
              <a:t>constantes dans le temps.</a:t>
            </a:r>
            <a:endParaRPr lang="en-US" sz="1200" b="1" dirty="0"/>
          </a:p>
        </p:txBody>
      </p:sp>
      <p:sp>
        <p:nvSpPr>
          <p:cNvPr id="6" name="Textplatzhalter 6">
            <a:extLst>
              <a:ext uri="{FF2B5EF4-FFF2-40B4-BE49-F238E27FC236}">
                <a16:creationId xmlns:a16="http://schemas.microsoft.com/office/drawing/2014/main" id="{EA650E37-DFFA-FC9B-CF99-8E5D3E3B524C}"/>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pic>
        <p:nvPicPr>
          <p:cNvPr id="57" name="Grafik 56">
            <a:extLst>
              <a:ext uri="{FF2B5EF4-FFF2-40B4-BE49-F238E27FC236}">
                <a16:creationId xmlns:a16="http://schemas.microsoft.com/office/drawing/2014/main" id="{FEFFD014-CE08-412B-30DA-C8926A97A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F06DD41E-0112-0005-70C1-AFFDEC79D957}"/>
              </a:ext>
            </a:extLst>
          </p:cNvPr>
          <p:cNvSpPr txBox="1"/>
          <p:nvPr/>
        </p:nvSpPr>
        <p:spPr>
          <a:xfrm>
            <a:off x="501650" y="1695823"/>
            <a:ext cx="6553200" cy="830997"/>
          </a:xfrm>
          <a:prstGeom prst="rect">
            <a:avLst/>
          </a:prstGeom>
          <a:noFill/>
        </p:spPr>
        <p:txBody>
          <a:bodyPr wrap="square" rtlCol="0">
            <a:spAutoFit/>
          </a:bodyPr>
          <a:lstStyle/>
          <a:p>
            <a:r>
              <a:rPr lang="fr-FR" sz="2400" dirty="0">
                <a:solidFill>
                  <a:schemeClr val="bg1"/>
                </a:solidFill>
                <a:latin typeface="+mj-lt"/>
              </a:rPr>
              <a:t>LES MARCHÉS BOURSIERS ÉVOLUENT SELON DES TENDANCES !</a:t>
            </a:r>
            <a:endParaRPr lang="en-US" sz="2400" dirty="0">
              <a:solidFill>
                <a:schemeClr val="bg1"/>
              </a:solidFill>
              <a:latin typeface="+mj-lt"/>
            </a:endParaRPr>
          </a:p>
        </p:txBody>
      </p:sp>
      <p:sp>
        <p:nvSpPr>
          <p:cNvPr id="59" name="Textfeld 58">
            <a:extLst>
              <a:ext uri="{FF2B5EF4-FFF2-40B4-BE49-F238E27FC236}">
                <a16:creationId xmlns:a16="http://schemas.microsoft.com/office/drawing/2014/main" id="{0392E79D-68F7-C3AE-6AF7-BAC7D6E3C251}"/>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Le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cas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des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investissements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«Momentum»</a:t>
            </a:r>
          </a:p>
        </p:txBody>
      </p:sp>
      <p:sp>
        <p:nvSpPr>
          <p:cNvPr id="42" name="Espace réservé du texte 3">
            <a:extLst>
              <a:ext uri="{FF2B5EF4-FFF2-40B4-BE49-F238E27FC236}">
                <a16:creationId xmlns:a16="http://schemas.microsoft.com/office/drawing/2014/main" id="{55C05840-1888-9947-B0FF-1D3D9C8F7A8D}"/>
              </a:ext>
            </a:extLst>
          </p:cNvPr>
          <p:cNvSpPr txBox="1">
            <a:spLocks/>
          </p:cNvSpPr>
          <p:nvPr/>
        </p:nvSpPr>
        <p:spPr>
          <a:xfrm>
            <a:off x="4142075" y="3289300"/>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Le «</a:t>
            </a:r>
            <a:r>
              <a:rPr lang="fr-FR" sz="1200" dirty="0" err="1"/>
              <a:t>momentum</a:t>
            </a:r>
            <a:r>
              <a:rPr lang="fr-FR" sz="1200" dirty="0"/>
              <a:t>»</a:t>
            </a:r>
            <a:r>
              <a:rPr lang="en-US" sz="1200" dirty="0"/>
              <a:t> </a:t>
            </a:r>
            <a:r>
              <a:rPr lang="en-US" sz="1200" dirty="0" err="1"/>
              <a:t>Superforme</a:t>
            </a:r>
            <a:r>
              <a:rPr lang="en-US" sz="1200" dirty="0"/>
              <a:t> </a:t>
            </a:r>
            <a:r>
              <a:rPr lang="en-US" sz="1200" dirty="0" err="1"/>
              <a:t>historiquement</a:t>
            </a:r>
            <a:r>
              <a:rPr lang="en-US" sz="1200" dirty="0"/>
              <a:t> le </a:t>
            </a:r>
            <a:r>
              <a:rPr lang="en-US" sz="1200" dirty="0" err="1"/>
              <a:t>marché</a:t>
            </a:r>
            <a:r>
              <a:rPr lang="en-US" sz="1200" dirty="0"/>
              <a:t> </a:t>
            </a:r>
            <a:r>
              <a:rPr lang="en-US" sz="1200" dirty="0" err="1"/>
              <a:t>classique</a:t>
            </a:r>
            <a:r>
              <a:rPr lang="en-US" sz="1200" dirty="0"/>
              <a:t> aux usa</a:t>
            </a:r>
            <a:r>
              <a:rPr lang="en-US" sz="1200" baseline="30000" dirty="0"/>
              <a:t>1</a:t>
            </a:r>
          </a:p>
        </p:txBody>
      </p:sp>
      <p:sp>
        <p:nvSpPr>
          <p:cNvPr id="2" name="ZoneTexte 12">
            <a:extLst>
              <a:ext uri="{FF2B5EF4-FFF2-40B4-BE49-F238E27FC236}">
                <a16:creationId xmlns:a16="http://schemas.microsoft.com/office/drawing/2014/main" id="{E13AB307-B278-6075-0D82-E8E0BE3E9EB5}"/>
              </a:ext>
            </a:extLst>
          </p:cNvPr>
          <p:cNvSpPr txBox="1"/>
          <p:nvPr/>
        </p:nvSpPr>
        <p:spPr>
          <a:xfrm>
            <a:off x="654050" y="2877046"/>
            <a:ext cx="6400800"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l'effet </a:t>
            </a:r>
            <a:r>
              <a:rPr lang="fr-FR" sz="1400" cap="all" dirty="0" err="1">
                <a:solidFill>
                  <a:srgbClr val="55A185"/>
                </a:solidFill>
                <a:latin typeface="Lato-Light"/>
              </a:rPr>
              <a:t>momentum</a:t>
            </a:r>
            <a:r>
              <a:rPr lang="fr-FR" sz="1400" cap="all" dirty="0">
                <a:solidFill>
                  <a:srgbClr val="55A185"/>
                </a:solidFill>
                <a:latin typeface="Lato-Light"/>
              </a:rPr>
              <a:t> et la philosophie d'investissement derrière</a:t>
            </a:r>
            <a:endParaRPr lang="en-US" sz="1400" cap="all" dirty="0">
              <a:solidFill>
                <a:srgbClr val="55A185"/>
              </a:solidFill>
              <a:latin typeface="Lato-Light"/>
            </a:endParaRPr>
          </a:p>
        </p:txBody>
      </p:sp>
      <p:sp>
        <p:nvSpPr>
          <p:cNvPr id="10" name="ZoneTexte 12">
            <a:extLst>
              <a:ext uri="{FF2B5EF4-FFF2-40B4-BE49-F238E27FC236}">
                <a16:creationId xmlns:a16="http://schemas.microsoft.com/office/drawing/2014/main" id="{32F5040C-92C8-050F-3CC6-FE6E23F92854}"/>
              </a:ext>
            </a:extLst>
          </p:cNvPr>
          <p:cNvSpPr txBox="1"/>
          <p:nvPr/>
        </p:nvSpPr>
        <p:spPr>
          <a:xfrm>
            <a:off x="654050" y="6749941"/>
            <a:ext cx="6384868"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La finance comportementale fournit des théories pour expliquer le comportement irrationnel des investisseurs à l'origine des « tendances » de marché</a:t>
            </a:r>
            <a:endParaRPr lang="en-US" sz="1400" cap="all" dirty="0">
              <a:solidFill>
                <a:srgbClr val="55A185"/>
              </a:solidFill>
              <a:latin typeface="Lato-Light"/>
            </a:endParaRPr>
          </a:p>
        </p:txBody>
      </p:sp>
      <p:sp>
        <p:nvSpPr>
          <p:cNvPr id="13" name="Rectangle 24">
            <a:extLst>
              <a:ext uri="{FF2B5EF4-FFF2-40B4-BE49-F238E27FC236}">
                <a16:creationId xmlns:a16="http://schemas.microsoft.com/office/drawing/2014/main" id="{980E87B4-C5CA-8452-5A36-BA60CB513B4C}"/>
              </a:ext>
            </a:extLst>
          </p:cNvPr>
          <p:cNvSpPr/>
          <p:nvPr/>
        </p:nvSpPr>
        <p:spPr>
          <a:xfrm>
            <a:off x="6522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Ancrage</a:t>
            </a:r>
            <a:endParaRPr lang="de-DE" altLang="de-DE" sz="1100" b="1" cap="all" dirty="0">
              <a:solidFill>
                <a:schemeClr val="bg1"/>
              </a:solidFill>
            </a:endParaRPr>
          </a:p>
        </p:txBody>
      </p:sp>
      <p:sp>
        <p:nvSpPr>
          <p:cNvPr id="14" name="Rectangle 24">
            <a:extLst>
              <a:ext uri="{FF2B5EF4-FFF2-40B4-BE49-F238E27FC236}">
                <a16:creationId xmlns:a16="http://schemas.microsoft.com/office/drawing/2014/main" id="{AEC831E1-B781-6E2A-DEC8-0D312A569BD0}"/>
              </a:ext>
            </a:extLst>
          </p:cNvPr>
          <p:cNvSpPr/>
          <p:nvPr/>
        </p:nvSpPr>
        <p:spPr>
          <a:xfrm>
            <a:off x="22651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Excès</a:t>
            </a:r>
            <a:r>
              <a:rPr lang="de-DE" altLang="de-DE" sz="1100" b="1" cap="all" dirty="0">
                <a:solidFill>
                  <a:schemeClr val="bg1"/>
                </a:solidFill>
              </a:rPr>
              <a:t> de </a:t>
            </a:r>
            <a:r>
              <a:rPr lang="de-DE" altLang="de-DE" sz="1100" b="1" cap="all" dirty="0" err="1">
                <a:solidFill>
                  <a:schemeClr val="bg1"/>
                </a:solidFill>
              </a:rPr>
              <a:t>confiance</a:t>
            </a:r>
            <a:endParaRPr lang="de-DE" altLang="de-DE" sz="1100" b="1" cap="all" dirty="0">
              <a:solidFill>
                <a:schemeClr val="bg1"/>
              </a:solidFill>
            </a:endParaRPr>
          </a:p>
        </p:txBody>
      </p:sp>
      <p:sp>
        <p:nvSpPr>
          <p:cNvPr id="15" name="Rectangle 24">
            <a:extLst>
              <a:ext uri="{FF2B5EF4-FFF2-40B4-BE49-F238E27FC236}">
                <a16:creationId xmlns:a16="http://schemas.microsoft.com/office/drawing/2014/main" id="{3295C58E-4954-B591-F348-DB0C56D533BD}"/>
              </a:ext>
            </a:extLst>
          </p:cNvPr>
          <p:cNvSpPr/>
          <p:nvPr/>
        </p:nvSpPr>
        <p:spPr>
          <a:xfrm>
            <a:off x="38780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Comportement</a:t>
            </a:r>
            <a:r>
              <a:rPr lang="de-DE" altLang="de-DE" sz="1100" b="1" cap="all" dirty="0">
                <a:solidFill>
                  <a:schemeClr val="bg1"/>
                </a:solidFill>
              </a:rPr>
              <a:t> </a:t>
            </a:r>
            <a:r>
              <a:rPr lang="de-DE" altLang="de-DE" sz="1100" b="1" cap="all" dirty="0" err="1">
                <a:solidFill>
                  <a:schemeClr val="bg1"/>
                </a:solidFill>
              </a:rPr>
              <a:t>grégaire</a:t>
            </a:r>
            <a:endParaRPr lang="de-DE" altLang="de-DE" sz="1100" b="1" cap="all" dirty="0">
              <a:solidFill>
                <a:schemeClr val="bg1"/>
              </a:solidFill>
            </a:endParaRPr>
          </a:p>
        </p:txBody>
      </p:sp>
      <p:sp>
        <p:nvSpPr>
          <p:cNvPr id="16" name="Rectangle 24">
            <a:extLst>
              <a:ext uri="{FF2B5EF4-FFF2-40B4-BE49-F238E27FC236}">
                <a16:creationId xmlns:a16="http://schemas.microsoft.com/office/drawing/2014/main" id="{6FA50531-3735-F3DC-63B4-26664C8B357E}"/>
              </a:ext>
            </a:extLst>
          </p:cNvPr>
          <p:cNvSpPr/>
          <p:nvPr/>
        </p:nvSpPr>
        <p:spPr>
          <a:xfrm>
            <a:off x="54909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 et </a:t>
            </a:r>
            <a:r>
              <a:rPr lang="de-DE" altLang="de-DE" sz="1100" b="1" cap="all" dirty="0" err="1">
                <a:solidFill>
                  <a:schemeClr val="bg1"/>
                </a:solidFill>
              </a:rPr>
              <a:t>bien</a:t>
            </a:r>
            <a:r>
              <a:rPr lang="de-DE" altLang="de-DE" sz="1100" b="1" cap="all" dirty="0">
                <a:solidFill>
                  <a:schemeClr val="bg1"/>
                </a:solidFill>
              </a:rPr>
              <a:t> </a:t>
            </a:r>
            <a:r>
              <a:rPr lang="de-DE" altLang="de-DE" sz="1100" b="1" cap="all" dirty="0" err="1">
                <a:solidFill>
                  <a:schemeClr val="bg1"/>
                </a:solidFill>
              </a:rPr>
              <a:t>d'autres</a:t>
            </a:r>
            <a:r>
              <a:rPr lang="de-DE" altLang="de-DE" sz="1100" b="1" cap="all" dirty="0">
                <a:solidFill>
                  <a:schemeClr val="bg1"/>
                </a:solidFill>
              </a:rPr>
              <a:t> </a:t>
            </a:r>
            <a:r>
              <a:rPr lang="de-DE" altLang="de-DE" sz="1100" b="1" cap="all" dirty="0" err="1">
                <a:solidFill>
                  <a:schemeClr val="bg1"/>
                </a:solidFill>
              </a:rPr>
              <a:t>encore</a:t>
            </a:r>
            <a:endParaRPr lang="de-DE" altLang="de-DE" sz="1100" b="1" cap="all" dirty="0">
              <a:solidFill>
                <a:schemeClr val="bg1"/>
              </a:solidFill>
            </a:endParaRPr>
          </a:p>
        </p:txBody>
      </p:sp>
      <p:sp>
        <p:nvSpPr>
          <p:cNvPr id="17" name="Rechteck 2">
            <a:extLst>
              <a:ext uri="{FF2B5EF4-FFF2-40B4-BE49-F238E27FC236}">
                <a16:creationId xmlns:a16="http://schemas.microsoft.com/office/drawing/2014/main" id="{BEBA21A9-0D46-CCD5-0A72-A86997FE2D4E}"/>
              </a:ext>
            </a:extLst>
          </p:cNvPr>
          <p:cNvSpPr/>
          <p:nvPr/>
        </p:nvSpPr>
        <p:spPr>
          <a:xfrm>
            <a:off x="654049" y="7488032"/>
            <a:ext cx="6384869" cy="5112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Les biais comportementaux des investisseurs conduisent à des réactions excessives ou insuffisantes face à l'actualité</a:t>
            </a:r>
            <a:endParaRPr lang="en-GB" sz="1200" b="1" dirty="0">
              <a:solidFill>
                <a:schemeClr val="tx1"/>
              </a:solidFill>
            </a:endParaRPr>
          </a:p>
        </p:txBody>
      </p:sp>
      <p:pic>
        <p:nvPicPr>
          <p:cNvPr id="18" name="Picture 4">
            <a:extLst>
              <a:ext uri="{FF2B5EF4-FFF2-40B4-BE49-F238E27FC236}">
                <a16:creationId xmlns:a16="http://schemas.microsoft.com/office/drawing/2014/main" id="{9AD4570C-058A-DA8E-D774-498CB576DE12}"/>
              </a:ext>
            </a:extLst>
          </p:cNvPr>
          <p:cNvPicPr preferRelativeResize="0">
            <a:picLocks noChangeArrowheads="1"/>
          </p:cNvPicPr>
          <p:nvPr/>
        </p:nvPicPr>
        <p:blipFill rotWithShape="1">
          <a:blip r:embed="rId6"/>
          <a:srcRect l="24967" t="20624"/>
          <a:stretch/>
        </p:blipFill>
        <p:spPr bwMode="auto">
          <a:xfrm>
            <a:off x="6522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mployees walking to work in the city at sunrise - crowding stock-fotos und bilder">
            <a:extLst>
              <a:ext uri="{FF2B5EF4-FFF2-40B4-BE49-F238E27FC236}">
                <a16:creationId xmlns:a16="http://schemas.microsoft.com/office/drawing/2014/main" id="{E7755653-B464-224A-0344-C62194CC200F}"/>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80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Why Narcissistic Leaders Are Prone to Overconfidence – Association for  Psychological Science – APS">
            <a:extLst>
              <a:ext uri="{FF2B5EF4-FFF2-40B4-BE49-F238E27FC236}">
                <a16:creationId xmlns:a16="http://schemas.microsoft.com/office/drawing/2014/main" id="{01A838C7-E3EF-CA1F-12CF-A2D3C6B04671}"/>
              </a:ext>
            </a:extLst>
          </p:cNvPr>
          <p:cNvPicPr preferRelativeResize="0">
            <a:picLocks noChangeArrowheads="1"/>
          </p:cNvPicPr>
          <p:nvPr/>
        </p:nvPicPr>
        <p:blipFill rotWithShape="1">
          <a:blip r:embed="rId8">
            <a:extLst>
              <a:ext uri="{28A0092B-C50C-407E-A947-70E740481C1C}">
                <a14:useLocalDpi xmlns:a14="http://schemas.microsoft.com/office/drawing/2010/main" val="0"/>
              </a:ext>
            </a:extLst>
          </a:blip>
          <a:srcRect t="9723" b="9723"/>
          <a:stretch/>
        </p:blipFill>
        <p:spPr bwMode="auto">
          <a:xfrm>
            <a:off x="22651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ias-wort- und personensymbol auf hölzernen würfelblöcken - behavioral bias stock-fotos und bilder">
            <a:extLst>
              <a:ext uri="{FF2B5EF4-FFF2-40B4-BE49-F238E27FC236}">
                <a16:creationId xmlns:a16="http://schemas.microsoft.com/office/drawing/2014/main" id="{6DAB74E2-AD6B-D011-C38F-6AC9C63A0166}"/>
              </a:ext>
            </a:extLst>
          </p:cNvPr>
          <p:cNvPicPr preferRelativeResize="0">
            <a:picLocks noChangeArrowheads="1"/>
          </p:cNvPicPr>
          <p:nvPr/>
        </p:nvPicPr>
        <p:blipFill rotWithShape="1">
          <a:blip r:embed="rId9" cstate="print">
            <a:extLst>
              <a:ext uri="{28A0092B-C50C-407E-A947-70E740481C1C}">
                <a14:useLocalDpi xmlns:a14="http://schemas.microsoft.com/office/drawing/2010/main" val="0"/>
              </a:ext>
            </a:extLst>
          </a:blip>
          <a:srcRect t="8346" b="3246"/>
          <a:stretch/>
        </p:blipFill>
        <p:spPr bwMode="auto">
          <a:xfrm>
            <a:off x="54909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1D18FC24-A224-9292-7EE7-2BF8E6875109}"/>
              </a:ext>
            </a:extLst>
          </p:cNvPr>
          <p:cNvSpPr txBox="1"/>
          <p:nvPr/>
        </p:nvSpPr>
        <p:spPr>
          <a:xfrm>
            <a:off x="577849" y="3384133"/>
            <a:ext cx="3008501" cy="2970044"/>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Continuité des performances</a:t>
            </a:r>
          </a:p>
          <a:p>
            <a:pPr algn="just"/>
            <a:r>
              <a:rPr lang="fr-FR" sz="1100" dirty="0">
                <a:latin typeface="Lato" panose="020F0502020204030203" pitchFamily="34" charset="0"/>
              </a:rPr>
              <a:t>Les actions qui ont surperformé dans le passé ont tendance à continuer à surperformer, créant ainsi des tendances sur le marché.</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t>
            </a:r>
            <a:r>
              <a:rPr lang="en-GB" sz="1100" cap="all" dirty="0" err="1">
                <a:solidFill>
                  <a:schemeClr val="accent1"/>
                </a:solidFill>
                <a:latin typeface="Lato" panose="020F0502020204030203" pitchFamily="34" charset="0"/>
              </a:rPr>
              <a:t>Anomalie</a:t>
            </a:r>
            <a:r>
              <a:rPr lang="en-GB" sz="1100" cap="all" dirty="0">
                <a:solidFill>
                  <a:schemeClr val="accent1"/>
                </a:solidFill>
                <a:latin typeface="Lato" panose="020F0502020204030203" pitchFamily="34" charset="0"/>
              </a:rPr>
              <a:t>” du </a:t>
            </a:r>
            <a:r>
              <a:rPr lang="en-GB" sz="1100" cap="all" dirty="0" err="1">
                <a:solidFill>
                  <a:schemeClr val="accent1"/>
                </a:solidFill>
                <a:latin typeface="Lato" panose="020F0502020204030203" pitchFamily="34" charset="0"/>
              </a:rPr>
              <a:t>marché</a:t>
            </a:r>
            <a:r>
              <a:rPr lang="en-GB" sz="1100" cap="all" dirty="0">
                <a:solidFill>
                  <a:schemeClr val="accent1"/>
                </a:solidFill>
                <a:latin typeface="Lato" panose="020F0502020204030203" pitchFamily="34" charset="0"/>
              </a:rPr>
              <a:t> </a:t>
            </a:r>
            <a:r>
              <a:rPr lang="en-GB" sz="1100" cap="all" dirty="0" err="1">
                <a:solidFill>
                  <a:schemeClr val="accent1"/>
                </a:solidFill>
                <a:latin typeface="Lato" panose="020F0502020204030203" pitchFamily="34" charset="0"/>
              </a:rPr>
              <a:t>boursier</a:t>
            </a:r>
            <a:endParaRPr lang="en-GB" sz="1100" cap="all" dirty="0">
              <a:solidFill>
                <a:schemeClr val="accent1"/>
              </a:solidFill>
              <a:latin typeface="Lato" panose="020F0502020204030203" pitchFamily="34" charset="0"/>
            </a:endParaRPr>
          </a:p>
          <a:p>
            <a:pPr algn="just"/>
            <a:r>
              <a:rPr lang="fr-FR" sz="1100" dirty="0">
                <a:latin typeface="Lato" panose="020F0502020204030203" pitchFamily="34" charset="0"/>
              </a:rPr>
              <a:t>Cet effet dit « </a:t>
            </a:r>
            <a:r>
              <a:rPr lang="fr-FR" sz="1100" dirty="0" err="1">
                <a:latin typeface="Lato" panose="020F0502020204030203" pitchFamily="34" charset="0"/>
              </a:rPr>
              <a:t>momentum</a:t>
            </a:r>
            <a:r>
              <a:rPr lang="fr-FR" sz="1100" dirty="0">
                <a:latin typeface="Lato" panose="020F0502020204030203" pitchFamily="34" charset="0"/>
              </a:rPr>
              <a:t> » a fait l'objet de nombreuses recherches universitaires et persiste sur divers marchés et sur différentes périodes.</a:t>
            </a:r>
          </a:p>
          <a:p>
            <a:pPr algn="just"/>
            <a:endParaRPr lang="en-GB" sz="1100" dirty="0">
              <a:latin typeface="Lato" panose="020F0502020204030203" pitchFamily="34" charset="0"/>
            </a:endParaRPr>
          </a:p>
          <a:p>
            <a:pPr algn="just"/>
            <a:r>
              <a:rPr lang="fr-FR" sz="1100" cap="all" dirty="0">
                <a:solidFill>
                  <a:schemeClr val="accent1"/>
                </a:solidFill>
                <a:latin typeface="Lato" panose="020F0502020204030203" pitchFamily="34" charset="0"/>
              </a:rPr>
              <a:t>ces tendances de marché peuvent être exploitées</a:t>
            </a:r>
          </a:p>
          <a:p>
            <a:pPr algn="just"/>
            <a:r>
              <a:rPr lang="fr-FR" sz="1100" dirty="0">
                <a:latin typeface="Lato" panose="020F0502020204030203" pitchFamily="34" charset="0"/>
              </a:rPr>
              <a:t>En capturant systématiquement ces tendances, une stratégie « </a:t>
            </a:r>
            <a:r>
              <a:rPr lang="fr-FR" sz="1100" dirty="0" err="1">
                <a:latin typeface="Lato" panose="020F0502020204030203" pitchFamily="34" charset="0"/>
              </a:rPr>
              <a:t>momentum</a:t>
            </a:r>
            <a:r>
              <a:rPr lang="fr-FR" sz="1100" dirty="0">
                <a:latin typeface="Lato" panose="020F0502020204030203" pitchFamily="34" charset="0"/>
              </a:rPr>
              <a:t> » cherche à générer des rendements supérieurs à ceux du marché dans son ensemble.</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6FDCAE39-9495-B874-5786-5DE0799B1141}"/>
              </a:ext>
            </a:extLst>
          </p:cNvPr>
          <p:cNvGraphicFramePr>
            <a:graphicFrameLocks/>
          </p:cNvGraphicFramePr>
          <p:nvPr>
            <p:extLst>
              <p:ext uri="{D42A27DB-BD31-4B8C-83A1-F6EECF244321}">
                <p14:modId xmlns:p14="http://schemas.microsoft.com/office/powerpoint/2010/main" val="4262456544"/>
              </p:ext>
            </p:extLst>
          </p:nvPr>
        </p:nvGraphicFramePr>
        <p:xfrm>
          <a:off x="3970149" y="3499231"/>
          <a:ext cx="3008501" cy="260246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710570758"/>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a:xfrm>
            <a:off x="648000" y="6836946"/>
            <a:ext cx="6264000" cy="338554"/>
          </a:xfrm>
        </p:spPr>
        <p:txBody>
          <a:bodyPr/>
          <a:lstStyle/>
          <a:p>
            <a:pPr marL="12700">
              <a:lnSpc>
                <a:spcPct val="100000"/>
              </a:lnSpc>
              <a:spcBef>
                <a:spcPts val="100"/>
              </a:spcBef>
            </a:pPr>
            <a:r>
              <a:rPr lang="fr-FR" cap="all" dirty="0">
                <a:solidFill>
                  <a:srgbClr val="FFFFFF"/>
                </a:solidFill>
                <a:latin typeface="Lato-Light"/>
                <a:cs typeface="Lato-Light"/>
              </a:rPr>
              <a:t>une </a:t>
            </a:r>
            <a:r>
              <a:rPr lang="fr-FR" cap="none" dirty="0">
                <a:solidFill>
                  <a:srgbClr val="FFFFFF"/>
                </a:solidFill>
                <a:latin typeface="Libre Baskerville" panose="02000000000000000000" pitchFamily="2" charset="0"/>
                <a:cs typeface="Lato-Light"/>
              </a:rPr>
              <a:t>équipe</a:t>
            </a:r>
            <a:r>
              <a:rPr lang="fr-FR" dirty="0">
                <a:solidFill>
                  <a:srgbClr val="FFFFFF"/>
                </a:solidFill>
                <a:latin typeface="Lato-Light"/>
                <a:cs typeface="Lato-Light"/>
              </a:rPr>
              <a:t> de gestion expérimentée</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854656"/>
            <a:ext cx="6264000" cy="215444"/>
          </a:xfrm>
        </p:spPr>
        <p:txBody>
          <a:bodyPr/>
          <a:lstStyle/>
          <a:p>
            <a:r>
              <a:rPr lang="en-US" spc="-10" dirty="0">
                <a:solidFill>
                  <a:srgbClr val="55A185"/>
                </a:solidFill>
                <a:latin typeface="Lato-Light"/>
                <a:cs typeface="Lato-Light"/>
              </a:rPr>
              <a:t>Aperçu du processus </a:t>
            </a:r>
            <a:r>
              <a:rPr lang="en-US" spc="-10" dirty="0" err="1">
                <a:solidFill>
                  <a:srgbClr val="55A185"/>
                </a:solidFill>
                <a:latin typeface="Lato-Light"/>
                <a:cs typeface="Lato-Light"/>
              </a:rPr>
              <a:t>d'investissement</a:t>
            </a:r>
            <a:endParaRPr lang="en-US" sz="1400" strike="dblStrike" cap="all" spc="-10" dirty="0">
              <a:solidFill>
                <a:srgbClr val="55A185"/>
              </a:solidFill>
              <a:highlight>
                <a:srgbClr val="FFFF00"/>
              </a:highlight>
              <a:latin typeface="Lato-Light"/>
              <a:cs typeface="Lato-Light"/>
            </a:endParaRP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  </a:t>
            </a:r>
            <a:r>
              <a:rPr lang="fr-FR" dirty="0"/>
              <a:t>Equipe actuelle, susceptible de changer</a:t>
            </a:r>
            <a:endParaRPr lang="en-US" dirty="0"/>
          </a:p>
        </p:txBody>
      </p:sp>
      <p:sp>
        <p:nvSpPr>
          <p:cNvPr id="45" name="Ellipse 44">
            <a:extLst>
              <a:ext uri="{FF2B5EF4-FFF2-40B4-BE49-F238E27FC236}">
                <a16:creationId xmlns:a16="http://schemas.microsoft.com/office/drawing/2014/main" id="{A7F8AF18-C470-476F-AE17-C7FB25C515DA}"/>
              </a:ext>
            </a:extLst>
          </p:cNvPr>
          <p:cNvSpPr/>
          <p:nvPr/>
        </p:nvSpPr>
        <p:spPr>
          <a:xfrm>
            <a:off x="5751906" y="9908159"/>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5904560" y="9882756"/>
            <a:ext cx="1525270" cy="228268"/>
          </a:xfrm>
          <a:prstGeom prst="rect">
            <a:avLst/>
          </a:prstGeom>
        </p:spPr>
        <p:txBody>
          <a:bodyPr vert="horz" wrap="square" lIns="0" tIns="12700" rIns="0" bIns="0" rtlCol="0">
            <a:spAutoFit/>
          </a:bodyPr>
          <a:lstStyle/>
          <a:p>
            <a:pPr marL="12700" marR="5080">
              <a:lnSpc>
                <a:spcPct val="100000"/>
              </a:lnSpc>
              <a:spcBef>
                <a:spcPts val="100"/>
              </a:spcBef>
            </a:pPr>
            <a:r>
              <a:rPr lang="fr-FR" sz="700" dirty="0">
                <a:solidFill>
                  <a:srgbClr val="FFFFFF"/>
                </a:solidFill>
                <a:cs typeface="Lato"/>
              </a:rPr>
              <a:t>Années d'expérience en investissement</a:t>
            </a:r>
            <a:endParaRPr lang="fr-FR" sz="700" dirty="0">
              <a:latin typeface="Lato"/>
              <a:cs typeface="Lato"/>
            </a:endParaRPr>
          </a:p>
        </p:txBody>
      </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7999" y="550666"/>
            <a:ext cx="6908501" cy="1046440"/>
          </a:xfrm>
        </p:spPr>
        <p:txBody>
          <a:bodyPr/>
          <a:lstStyle/>
          <a:p>
            <a:r>
              <a:rPr lang="de-DE" sz="2100" dirty="0"/>
              <a:t>Notre </a:t>
            </a:r>
            <a:r>
              <a:rPr lang="de-DE" sz="2100" dirty="0" err="1"/>
              <a:t>approche</a:t>
            </a:r>
            <a:r>
              <a:rPr lang="de-DE" sz="2100" dirty="0"/>
              <a:t> </a:t>
            </a:r>
            <a:r>
              <a:rPr lang="de-DE" sz="2100" dirty="0" err="1"/>
              <a:t>systématique</a:t>
            </a:r>
            <a:r>
              <a:rPr lang="de-DE" sz="2100" dirty="0"/>
              <a:t> </a:t>
            </a:r>
            <a:r>
              <a:rPr lang="de-DE" sz="2100" dirty="0" err="1"/>
              <a:t>propriétaire</a:t>
            </a:r>
            <a:br>
              <a:rPr lang="en-US" sz="2300" kern="1200" spc="0" dirty="0"/>
            </a:br>
            <a:r>
              <a:rPr lang="fr-FR" sz="2300" cap="none" dirty="0">
                <a:latin typeface="Libre Baskerville" panose="02000000000000000000" pitchFamily="2" charset="0"/>
              </a:rPr>
              <a:t>Visant à tirer parti de l'effet « </a:t>
            </a:r>
            <a:r>
              <a:rPr lang="fr-FR" sz="2300" cap="none" dirty="0" err="1">
                <a:latin typeface="Libre Baskerville" panose="02000000000000000000" pitchFamily="2" charset="0"/>
              </a:rPr>
              <a:t>momentum</a:t>
            </a:r>
            <a:r>
              <a:rPr lang="fr-FR" sz="2300" cap="none" dirty="0">
                <a:latin typeface="Libre Baskerville" panose="02000000000000000000" pitchFamily="2" charset="0"/>
              </a:rPr>
              <a:t> » et adresser les risques spécifiques</a:t>
            </a:r>
            <a:endParaRPr lang="en-US" sz="2300" kern="1200" cap="none" spc="0" dirty="0">
              <a:latin typeface="Libre Baskerville" panose="02000000000000000000" pitchFamily="2" charset="0"/>
            </a:endParaRP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763323"/>
            <a:ext cx="6674459" cy="261610"/>
          </a:xfrm>
          <a:prstGeom prst="rect">
            <a:avLst/>
          </a:prstGeom>
          <a:noFill/>
        </p:spPr>
        <p:txBody>
          <a:bodyPr wrap="square">
            <a:spAutoFit/>
          </a:bodyPr>
          <a:lstStyle/>
          <a:p>
            <a:r>
              <a:rPr lang="fr-FR" sz="1100" b="1" dirty="0">
                <a:solidFill>
                  <a:srgbClr val="FFFFFF"/>
                </a:solidFill>
                <a:latin typeface="Lato-Semibold"/>
                <a:cs typeface="Lato-Semibold"/>
              </a:rPr>
              <a:t>Le fonds présente un risque de perte en capital.</a:t>
            </a:r>
            <a:endParaRPr lang="en-US" sz="1100" b="1" dirty="0">
              <a:solidFill>
                <a:srgbClr val="FFFFFF"/>
              </a:solidFill>
              <a:latin typeface="Lato-Semibold"/>
              <a:cs typeface="Lato-Semibold"/>
            </a:endParaRPr>
          </a:p>
        </p:txBody>
      </p:sp>
      <p:sp>
        <p:nvSpPr>
          <p:cNvPr id="96" name="Rechteck 45">
            <a:extLst>
              <a:ext uri="{FF2B5EF4-FFF2-40B4-BE49-F238E27FC236}">
                <a16:creationId xmlns:a16="http://schemas.microsoft.com/office/drawing/2014/main" id="{282DE8E0-6144-3DE2-A9F5-B04476FE97F3}"/>
              </a:ext>
            </a:extLst>
          </p:cNvPr>
          <p:cNvSpPr/>
          <p:nvPr/>
        </p:nvSpPr>
        <p:spPr bwMode="gray">
          <a:xfrm>
            <a:off x="2829494" y="2260190"/>
            <a:ext cx="2052000" cy="774525"/>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err="1">
                <a:solidFill>
                  <a:schemeClr val="bg1"/>
                </a:solidFill>
                <a:latin typeface="Libre Baskerville" panose="02000000000000000000" pitchFamily="2" charset="0"/>
              </a:rPr>
              <a:t>Etape</a:t>
            </a:r>
            <a:r>
              <a:rPr lang="en-GB" sz="1400" b="1" dirty="0">
                <a:solidFill>
                  <a:schemeClr val="bg1"/>
                </a:solidFill>
                <a:latin typeface="Libre Baskerville" panose="02000000000000000000" pitchFamily="2" charset="0"/>
              </a:rPr>
              <a:t> 2: </a:t>
            </a:r>
            <a:br>
              <a:rPr lang="en-GB" sz="1200" b="1" dirty="0">
                <a:solidFill>
                  <a:schemeClr val="bg1"/>
                </a:solidFill>
              </a:rPr>
            </a:br>
            <a:r>
              <a:rPr lang="fr-FR" sz="1200" b="1" dirty="0">
                <a:solidFill>
                  <a:schemeClr val="bg1"/>
                </a:solidFill>
              </a:rPr>
              <a:t>Construction d’un portefeuille </a:t>
            </a:r>
            <a:r>
              <a:rPr lang="fr-FR" sz="1200" b="1" dirty="0" err="1">
                <a:solidFill>
                  <a:schemeClr val="bg1"/>
                </a:solidFill>
              </a:rPr>
              <a:t>momentum</a:t>
            </a:r>
            <a:r>
              <a:rPr lang="fr-FR" sz="1200" b="1" dirty="0">
                <a:solidFill>
                  <a:schemeClr val="bg1"/>
                </a:solidFill>
              </a:rPr>
              <a:t> diversifié</a:t>
            </a:r>
            <a:endParaRPr lang="en-GB" sz="1200" b="1" dirty="0">
              <a:solidFill>
                <a:schemeClr val="bg1"/>
              </a:solidFill>
            </a:endParaRPr>
          </a:p>
        </p:txBody>
      </p:sp>
      <p:sp>
        <p:nvSpPr>
          <p:cNvPr id="97" name="Rechteck 45">
            <a:extLst>
              <a:ext uri="{FF2B5EF4-FFF2-40B4-BE49-F238E27FC236}">
                <a16:creationId xmlns:a16="http://schemas.microsoft.com/office/drawing/2014/main" id="{95E537D5-F019-175F-781E-C35AC13D5BA0}"/>
              </a:ext>
            </a:extLst>
          </p:cNvPr>
          <p:cNvSpPr/>
          <p:nvPr/>
        </p:nvSpPr>
        <p:spPr bwMode="gray">
          <a:xfrm>
            <a:off x="648000" y="2260190"/>
            <a:ext cx="2052000" cy="774525"/>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err="1">
                <a:solidFill>
                  <a:schemeClr val="bg1"/>
                </a:solidFill>
                <a:latin typeface="Libre Baskerville" panose="02000000000000000000" pitchFamily="2" charset="0"/>
              </a:rPr>
              <a:t>Etape</a:t>
            </a:r>
            <a:r>
              <a:rPr lang="en-GB" altLang="en-US" sz="1400" b="1" dirty="0">
                <a:solidFill>
                  <a:schemeClr val="bg1"/>
                </a:solidFill>
                <a:latin typeface="Libre Baskerville" panose="02000000000000000000" pitchFamily="2" charset="0"/>
              </a:rPr>
              <a:t> 1: </a:t>
            </a:r>
            <a:br>
              <a:rPr lang="en-GB" altLang="en-US" sz="1200" b="1" dirty="0">
                <a:solidFill>
                  <a:schemeClr val="bg1"/>
                </a:solidFill>
              </a:rPr>
            </a:br>
            <a:r>
              <a:rPr lang="fr-FR" altLang="en-US" sz="1200" b="1" dirty="0">
                <a:solidFill>
                  <a:schemeClr val="bg1"/>
                </a:solidFill>
              </a:rPr>
              <a:t>Identification de tendances de haute-qualité</a:t>
            </a:r>
            <a:endParaRPr lang="en-GB" altLang="en-US" sz="1200" b="1" dirty="0">
              <a:solidFill>
                <a:schemeClr val="bg1"/>
              </a:solidFill>
            </a:endParaRPr>
          </a:p>
        </p:txBody>
      </p:sp>
      <p:sp>
        <p:nvSpPr>
          <p:cNvPr id="98" name="Rechteck 45">
            <a:extLst>
              <a:ext uri="{FF2B5EF4-FFF2-40B4-BE49-F238E27FC236}">
                <a16:creationId xmlns:a16="http://schemas.microsoft.com/office/drawing/2014/main" id="{B30D3420-A3D9-E02F-F7DF-22EF72375464}"/>
              </a:ext>
            </a:extLst>
          </p:cNvPr>
          <p:cNvSpPr/>
          <p:nvPr/>
        </p:nvSpPr>
        <p:spPr bwMode="gray">
          <a:xfrm>
            <a:off x="5002850" y="2260190"/>
            <a:ext cx="2052000" cy="774525"/>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err="1">
                <a:solidFill>
                  <a:schemeClr val="bg1"/>
                </a:solidFill>
                <a:latin typeface="Libre Baskerville" panose="02000000000000000000" pitchFamily="2" charset="0"/>
              </a:rPr>
              <a:t>Résultat</a:t>
            </a:r>
            <a:r>
              <a:rPr lang="en-US" altLang="en-US" sz="1400" b="1" dirty="0">
                <a:solidFill>
                  <a:schemeClr val="bg1"/>
                </a:solidFill>
                <a:latin typeface="Libre Baskerville" panose="02000000000000000000" pitchFamily="2" charset="0"/>
              </a:rPr>
              <a:t>:</a:t>
            </a:r>
            <a:br>
              <a:rPr lang="en-US" altLang="en-US" sz="1200" b="1" dirty="0">
                <a:solidFill>
                  <a:schemeClr val="bg1"/>
                </a:solidFill>
              </a:rPr>
            </a:br>
            <a:r>
              <a:rPr lang="en-US" altLang="en-US" sz="1200" b="1" dirty="0" err="1">
                <a:solidFill>
                  <a:schemeClr val="bg1"/>
                </a:solidFill>
              </a:rPr>
              <a:t>Portefeuille</a:t>
            </a:r>
            <a:r>
              <a:rPr lang="en-US" altLang="en-US" sz="1200" b="1" dirty="0">
                <a:solidFill>
                  <a:schemeClr val="bg1"/>
                </a:solidFill>
              </a:rPr>
              <a:t> final</a:t>
            </a:r>
          </a:p>
        </p:txBody>
      </p:sp>
      <p:sp>
        <p:nvSpPr>
          <p:cNvPr id="7" name="Rechteck 45">
            <a:extLst>
              <a:ext uri="{FF2B5EF4-FFF2-40B4-BE49-F238E27FC236}">
                <a16:creationId xmlns:a16="http://schemas.microsoft.com/office/drawing/2014/main" id="{81C9C882-3A29-0407-DE1B-91105E4FD5C6}"/>
              </a:ext>
            </a:extLst>
          </p:cNvPr>
          <p:cNvSpPr/>
          <p:nvPr/>
        </p:nvSpPr>
        <p:spPr bwMode="gray">
          <a:xfrm>
            <a:off x="5002850" y="4723307"/>
            <a:ext cx="2052000" cy="1594592"/>
          </a:xfrm>
          <a:prstGeom prst="rect">
            <a:avLst/>
          </a:prstGeom>
          <a:solidFill>
            <a:schemeClr val="bg2"/>
          </a:solidFill>
          <a:ln w="12700">
            <a:noFill/>
          </a:ln>
        </p:spPr>
        <p:txBody>
          <a:bodyPr vert="horz" lIns="72000" tIns="36000" rIns="36000" bIns="36000" rtlCol="0" anchor="ctr">
            <a:noAutofit/>
          </a:bodyPr>
          <a:lstStyle/>
          <a:p>
            <a:pPr marL="252000" indent="-171450">
              <a:spcBef>
                <a:spcPts val="600"/>
              </a:spcBef>
              <a:buClr>
                <a:schemeClr val="accent1"/>
              </a:buClr>
              <a:buSzPct val="140000"/>
              <a:buFont typeface="Arial" panose="020B0604020202020204" pitchFamily="34" charset="0"/>
              <a:buChar char="•"/>
            </a:pPr>
            <a:r>
              <a:rPr lang="fr-FR" altLang="en-US" sz="1000" dirty="0"/>
              <a:t>Portefeuille</a:t>
            </a:r>
            <a:r>
              <a:rPr lang="fr-FR" altLang="en-US" sz="1000" b="1" dirty="0"/>
              <a:t> largement diversifié et à risque contrôlé</a:t>
            </a:r>
          </a:p>
          <a:p>
            <a:pPr marL="252000" indent="-171450">
              <a:spcBef>
                <a:spcPts val="600"/>
              </a:spcBef>
              <a:buClr>
                <a:schemeClr val="accent1"/>
              </a:buClr>
              <a:buSzPct val="140000"/>
              <a:buFont typeface="Arial" panose="020B0604020202020204" pitchFamily="34" charset="0"/>
              <a:buChar char="•"/>
            </a:pPr>
            <a:r>
              <a:rPr lang="fr-FR" altLang="en-US" sz="1000" dirty="0"/>
              <a:t>Nombreuses positions couvrant </a:t>
            </a:r>
            <a:r>
              <a:rPr lang="fr-FR" altLang="en-US" sz="1000" b="1" dirty="0"/>
              <a:t>beaucoup de tendances</a:t>
            </a:r>
          </a:p>
          <a:p>
            <a:pPr marL="252000" indent="-171450">
              <a:spcBef>
                <a:spcPts val="600"/>
              </a:spcBef>
              <a:buClr>
                <a:schemeClr val="accent1"/>
              </a:buClr>
              <a:buSzPct val="140000"/>
              <a:buFont typeface="Arial" panose="020B0604020202020204" pitchFamily="34" charset="0"/>
              <a:buChar char="•"/>
            </a:pPr>
            <a:r>
              <a:rPr lang="en-GB" altLang="en-US" sz="1000" dirty="0" err="1"/>
              <a:t>Rebalancement</a:t>
            </a:r>
            <a:r>
              <a:rPr lang="en-GB" altLang="en-US" sz="1000" dirty="0"/>
              <a:t> </a:t>
            </a:r>
            <a:r>
              <a:rPr lang="en-GB" altLang="en-US" sz="1000" dirty="0" err="1"/>
              <a:t>mensuel</a:t>
            </a:r>
            <a:endParaRPr lang="en-GB" altLang="en-US" sz="1000" dirty="0"/>
          </a:p>
        </p:txBody>
      </p:sp>
      <p:sp>
        <p:nvSpPr>
          <p:cNvPr id="11" name="Rechteck 45">
            <a:extLst>
              <a:ext uri="{FF2B5EF4-FFF2-40B4-BE49-F238E27FC236}">
                <a16:creationId xmlns:a16="http://schemas.microsoft.com/office/drawing/2014/main" id="{C06C8865-9FFE-AFB9-A645-271C5BBC3AAD}"/>
              </a:ext>
            </a:extLst>
          </p:cNvPr>
          <p:cNvSpPr/>
          <p:nvPr/>
        </p:nvSpPr>
        <p:spPr bwMode="gray">
          <a:xfrm>
            <a:off x="2829494" y="4730045"/>
            <a:ext cx="2052000" cy="1607255"/>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US" altLang="en-US" sz="1000" b="1" dirty="0" err="1"/>
              <a:t>Optimisation</a:t>
            </a:r>
            <a:r>
              <a:rPr lang="en-US" altLang="en-US" sz="1000" b="1" dirty="0"/>
              <a:t> quantitative du </a:t>
            </a:r>
            <a:r>
              <a:rPr lang="en-US" altLang="en-US" sz="1000" b="1" dirty="0" err="1"/>
              <a:t>portefeuille</a:t>
            </a:r>
            <a:endParaRPr lang="en-US" altLang="en-US" sz="1000" b="1" dirty="0"/>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Construire un portefeuille à </a:t>
            </a:r>
            <a:r>
              <a:rPr lang="fr-FR" altLang="en-US" sz="1000" b="1" dirty="0"/>
              <a:t>haut </a:t>
            </a:r>
            <a:r>
              <a:rPr lang="fr-FR" altLang="en-US" sz="1000" b="1" dirty="0" err="1"/>
              <a:t>momentum</a:t>
            </a:r>
            <a:r>
              <a:rPr lang="fr-FR" altLang="en-US" sz="1000" b="1" dirty="0"/>
              <a:t> </a:t>
            </a:r>
            <a:r>
              <a:rPr lang="fr-FR" altLang="en-US" sz="1000" dirty="0"/>
              <a:t>en respectant des contraintes strictes de </a:t>
            </a:r>
            <a:r>
              <a:rPr lang="fr-FR" altLang="en-US" sz="1000" b="1" dirty="0"/>
              <a:t>gestion du risque</a:t>
            </a:r>
          </a:p>
        </p:txBody>
      </p:sp>
      <p:sp>
        <p:nvSpPr>
          <p:cNvPr id="12" name="Rechteck 45">
            <a:extLst>
              <a:ext uri="{FF2B5EF4-FFF2-40B4-BE49-F238E27FC236}">
                <a16:creationId xmlns:a16="http://schemas.microsoft.com/office/drawing/2014/main" id="{482808A3-2D44-4881-07D8-0FED35B3FF56}"/>
              </a:ext>
            </a:extLst>
          </p:cNvPr>
          <p:cNvSpPr/>
          <p:nvPr/>
        </p:nvSpPr>
        <p:spPr bwMode="gray">
          <a:xfrm>
            <a:off x="648000" y="4730046"/>
            <a:ext cx="2052000" cy="1594590"/>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Surperformances espérées à </a:t>
            </a:r>
            <a:r>
              <a:rPr lang="fr-FR" altLang="en-US" sz="1000" b="1" dirty="0"/>
              <a:t>long terme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Tendance à </a:t>
            </a:r>
            <a:r>
              <a:rPr lang="fr-FR" altLang="en-US" sz="1000" b="1" dirty="0"/>
              <a:t>court-terme </a:t>
            </a:r>
            <a:r>
              <a:rPr lang="fr-FR" altLang="en-US" sz="1000" dirty="0"/>
              <a:t>intacte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Préférence pour </a:t>
            </a:r>
            <a:r>
              <a:rPr lang="fr-FR" altLang="en-US" sz="1000" b="1" dirty="0"/>
              <a:t>une faible volatilité</a:t>
            </a:r>
            <a:endParaRPr lang="en-GB" altLang="en-US" sz="1000" b="1" dirty="0"/>
          </a:p>
        </p:txBody>
      </p:sp>
      <p:graphicFrame>
        <p:nvGraphicFramePr>
          <p:cNvPr id="93" name="Diagramm 92">
            <a:extLst>
              <a:ext uri="{FF2B5EF4-FFF2-40B4-BE49-F238E27FC236}">
                <a16:creationId xmlns:a16="http://schemas.microsoft.com/office/drawing/2014/main" id="{2C2DA028-D7BD-1551-00F3-3B9DC8EF2C89}"/>
              </a:ext>
            </a:extLst>
          </p:cNvPr>
          <p:cNvGraphicFramePr>
            <a:graphicFrameLocks/>
          </p:cNvGraphicFramePr>
          <p:nvPr>
            <p:extLst>
              <p:ext uri="{D42A27DB-BD31-4B8C-83A1-F6EECF244321}">
                <p14:modId xmlns:p14="http://schemas.microsoft.com/office/powerpoint/2010/main" val="3538665985"/>
              </p:ext>
            </p:extLst>
          </p:nvPr>
        </p:nvGraphicFramePr>
        <p:xfrm>
          <a:off x="501650" y="3032756"/>
          <a:ext cx="2198350" cy="1575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9" name="Diagramm 98">
            <a:extLst>
              <a:ext uri="{FF2B5EF4-FFF2-40B4-BE49-F238E27FC236}">
                <a16:creationId xmlns:a16="http://schemas.microsoft.com/office/drawing/2014/main" id="{1804B721-5465-BBA2-AC72-DC54F6DF9B33}"/>
              </a:ext>
            </a:extLst>
          </p:cNvPr>
          <p:cNvGraphicFramePr>
            <a:graphicFrameLocks/>
          </p:cNvGraphicFramePr>
          <p:nvPr>
            <p:extLst>
              <p:ext uri="{D42A27DB-BD31-4B8C-83A1-F6EECF244321}">
                <p14:modId xmlns:p14="http://schemas.microsoft.com/office/powerpoint/2010/main" val="955477210"/>
              </p:ext>
            </p:extLst>
          </p:nvPr>
        </p:nvGraphicFramePr>
        <p:xfrm>
          <a:off x="5230977" y="3236846"/>
          <a:ext cx="1671473" cy="1182072"/>
        </p:xfrm>
        <a:graphic>
          <a:graphicData uri="http://schemas.openxmlformats.org/drawingml/2006/chart">
            <c:chart xmlns:c="http://schemas.openxmlformats.org/drawingml/2006/chart" xmlns:r="http://schemas.openxmlformats.org/officeDocument/2006/relationships" r:id="rId4"/>
          </a:graphicData>
        </a:graphic>
      </p:graphicFrame>
      <p:pic>
        <p:nvPicPr>
          <p:cNvPr id="100" name="Picture 2" descr="Risk Management Line Icon Stock Illustration - Download Image Now - Risk  Management, Icon Symbol, Safety - iStock">
            <a:extLst>
              <a:ext uri="{FF2B5EF4-FFF2-40B4-BE49-F238E27FC236}">
                <a16:creationId xmlns:a16="http://schemas.microsoft.com/office/drawing/2014/main" id="{EA4D02DA-F968-D111-71D2-E426E9B60690}"/>
              </a:ext>
            </a:extLst>
          </p:cNvPr>
          <p:cNvPicPr>
            <a:picLocks noChangeAspect="1" noChangeArrowheads="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869" y="3203546"/>
            <a:ext cx="664116" cy="782318"/>
          </a:xfrm>
          <a:prstGeom prst="rect">
            <a:avLst/>
          </a:prstGeom>
          <a:noFill/>
          <a:extLst>
            <a:ext uri="{909E8E84-426E-40DD-AFC4-6F175D3DCCD1}">
              <a14:hiddenFill xmlns:a14="http://schemas.microsoft.com/office/drawing/2010/main">
                <a:solidFill>
                  <a:srgbClr val="FFFFFF"/>
                </a:solidFill>
              </a14:hiddenFill>
            </a:ext>
          </a:extLst>
        </p:spPr>
      </p:pic>
      <p:sp>
        <p:nvSpPr>
          <p:cNvPr id="101" name="Pfeil nach oben 16">
            <a:extLst>
              <a:ext uri="{FF2B5EF4-FFF2-40B4-BE49-F238E27FC236}">
                <a16:creationId xmlns:a16="http://schemas.microsoft.com/office/drawing/2014/main" id="{81205956-D384-9C2C-EB82-76CC83BAD2DF}"/>
              </a:ext>
            </a:extLst>
          </p:cNvPr>
          <p:cNvSpPr/>
          <p:nvPr/>
        </p:nvSpPr>
        <p:spPr>
          <a:xfrm>
            <a:off x="2979806" y="3410246"/>
            <a:ext cx="324000" cy="360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2" name="Graphique 49" descr="Balance de la justice">
            <a:extLst>
              <a:ext uri="{FF2B5EF4-FFF2-40B4-BE49-F238E27FC236}">
                <a16:creationId xmlns:a16="http://schemas.microsoft.com/office/drawing/2014/main" id="{24A2D9B4-CB91-8806-E4DA-7181B43B4D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7250" y="3209141"/>
            <a:ext cx="804045" cy="796637"/>
          </a:xfrm>
          <a:prstGeom prst="rect">
            <a:avLst/>
          </a:prstGeom>
        </p:spPr>
      </p:pic>
      <p:sp>
        <p:nvSpPr>
          <p:cNvPr id="103" name="Rechteck 102">
            <a:extLst>
              <a:ext uri="{FF2B5EF4-FFF2-40B4-BE49-F238E27FC236}">
                <a16:creationId xmlns:a16="http://schemas.microsoft.com/office/drawing/2014/main" id="{B96E7427-5BC4-8A45-9488-672A94F73C1A}"/>
              </a:ext>
            </a:extLst>
          </p:cNvPr>
          <p:cNvSpPr/>
          <p:nvPr/>
        </p:nvSpPr>
        <p:spPr>
          <a:xfrm>
            <a:off x="2863850" y="4024419"/>
            <a:ext cx="804045" cy="4316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Rendement </a:t>
            </a:r>
            <a:r>
              <a:rPr lang="de-DE" sz="900" dirty="0" err="1"/>
              <a:t>relatif</a:t>
            </a:r>
            <a:r>
              <a:rPr lang="de-DE" sz="900" dirty="0"/>
              <a:t> </a:t>
            </a:r>
            <a:r>
              <a:rPr lang="de-DE" sz="900" dirty="0" err="1"/>
              <a:t>attendu</a:t>
            </a:r>
            <a:endParaRPr lang="en-GB" sz="900" dirty="0"/>
          </a:p>
        </p:txBody>
      </p:sp>
      <p:sp>
        <p:nvSpPr>
          <p:cNvPr id="104" name="Rechteck 103">
            <a:extLst>
              <a:ext uri="{FF2B5EF4-FFF2-40B4-BE49-F238E27FC236}">
                <a16:creationId xmlns:a16="http://schemas.microsoft.com/office/drawing/2014/main" id="{679B863A-F4ED-30A9-CF1E-D378A1715D4C}"/>
              </a:ext>
            </a:extLst>
          </p:cNvPr>
          <p:cNvSpPr/>
          <p:nvPr/>
        </p:nvSpPr>
        <p:spPr>
          <a:xfrm>
            <a:off x="4038914" y="4021895"/>
            <a:ext cx="803337" cy="43162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err="1"/>
              <a:t>Risque</a:t>
            </a:r>
            <a:endParaRPr lang="en-GB" sz="900" dirty="0"/>
          </a:p>
        </p:txBody>
      </p:sp>
      <p:sp>
        <p:nvSpPr>
          <p:cNvPr id="15" name="Textplatzhalter 6">
            <a:extLst>
              <a:ext uri="{FF2B5EF4-FFF2-40B4-BE49-F238E27FC236}">
                <a16:creationId xmlns:a16="http://schemas.microsoft.com/office/drawing/2014/main" id="{E0C0686F-DDA9-D64A-ABD6-A3061D6BBB77}"/>
              </a:ext>
            </a:extLst>
          </p:cNvPr>
          <p:cNvSpPr>
            <a:spLocks noGrp="1"/>
          </p:cNvSpPr>
          <p:nvPr>
            <p:ph type="body" sz="quarter" idx="23"/>
          </p:nvPr>
        </p:nvSpPr>
        <p:spPr>
          <a:xfrm>
            <a:off x="3793490" y="10290175"/>
            <a:ext cx="2897535" cy="152400"/>
          </a:xfrm>
        </p:spPr>
        <p:txBody>
          <a:bodyPr>
            <a:normAutofit/>
          </a:bodyPr>
          <a:lstStyle/>
          <a:p>
            <a:r>
              <a:rPr lang="fr-FR" dirty="0">
                <a:latin typeface="+mj-lt"/>
              </a:rPr>
              <a:t>ODDO BHF algo trend us – Septembre</a:t>
            </a:r>
            <a:r>
              <a:rPr lang="fr-FR" dirty="0"/>
              <a:t> </a:t>
            </a:r>
            <a:r>
              <a:rPr lang="fr-FR" dirty="0">
                <a:latin typeface="+mj-lt"/>
              </a:rPr>
              <a:t>2025</a:t>
            </a:r>
            <a:endParaRPr lang="de-DE" dirty="0"/>
          </a:p>
        </p:txBody>
      </p:sp>
      <p:sp>
        <p:nvSpPr>
          <p:cNvPr id="5" name="object 20">
            <a:extLst>
              <a:ext uri="{FF2B5EF4-FFF2-40B4-BE49-F238E27FC236}">
                <a16:creationId xmlns:a16="http://schemas.microsoft.com/office/drawing/2014/main" id="{50729656-1274-46EA-83D7-C37A13F471A2}"/>
              </a:ext>
            </a:extLst>
          </p:cNvPr>
          <p:cNvSpPr txBox="1"/>
          <p:nvPr/>
        </p:nvSpPr>
        <p:spPr>
          <a:xfrm>
            <a:off x="705273" y="8842530"/>
            <a:ext cx="1853777"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 </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p>
          <a:p>
            <a:pPr>
              <a:spcAft>
                <a:spcPts val="0"/>
              </a:spcAft>
              <a:buNone/>
            </a:pPr>
            <a:endParaRPr lang="en-US" sz="800" cap="none" dirty="0">
              <a:solidFill>
                <a:schemeClr val="bg1"/>
              </a:solidFill>
              <a:latin typeface="Lato Light" panose="020F0302020204030203" pitchFamily="34" charset="0"/>
            </a:endParaRPr>
          </a:p>
        </p:txBody>
      </p:sp>
      <p:sp>
        <p:nvSpPr>
          <p:cNvPr id="6" name="Ellipse 5">
            <a:extLst>
              <a:ext uri="{FF2B5EF4-FFF2-40B4-BE49-F238E27FC236}">
                <a16:creationId xmlns:a16="http://schemas.microsoft.com/office/drawing/2014/main" id="{24ED64B2-8C54-0C33-7230-D234D5113910}"/>
              </a:ext>
            </a:extLst>
          </p:cNvPr>
          <p:cNvSpPr/>
          <p:nvPr/>
        </p:nvSpPr>
        <p:spPr>
          <a:xfrm>
            <a:off x="1707808"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9" name="object 20">
            <a:extLst>
              <a:ext uri="{FF2B5EF4-FFF2-40B4-BE49-F238E27FC236}">
                <a16:creationId xmlns:a16="http://schemas.microsoft.com/office/drawing/2014/main" id="{F599F9AB-BCF8-4474-DB2E-65D206435DCB}"/>
              </a:ext>
            </a:extLst>
          </p:cNvPr>
          <p:cNvSpPr txBox="1"/>
          <p:nvPr/>
        </p:nvSpPr>
        <p:spPr>
          <a:xfrm>
            <a:off x="3215381" y="8842530"/>
            <a:ext cx="1853777"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endParaRPr lang="en-US" sz="800" b="1" cap="none" dirty="0">
              <a:solidFill>
                <a:schemeClr val="bg1"/>
              </a:solidFill>
              <a:latin typeface="Lato" panose="020F0502020204030203" pitchFamily="34" charset="0"/>
            </a:endParaRPr>
          </a:p>
        </p:txBody>
      </p:sp>
      <p:sp>
        <p:nvSpPr>
          <p:cNvPr id="10" name="Ellipse 42">
            <a:extLst>
              <a:ext uri="{FF2B5EF4-FFF2-40B4-BE49-F238E27FC236}">
                <a16:creationId xmlns:a16="http://schemas.microsoft.com/office/drawing/2014/main" id="{F19D8AA5-4722-AD8E-6111-D27BE046BDC6}"/>
              </a:ext>
            </a:extLst>
          </p:cNvPr>
          <p:cNvSpPr/>
          <p:nvPr/>
        </p:nvSpPr>
        <p:spPr>
          <a:xfrm>
            <a:off x="4208649"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13" name="object 20">
            <a:extLst>
              <a:ext uri="{FF2B5EF4-FFF2-40B4-BE49-F238E27FC236}">
                <a16:creationId xmlns:a16="http://schemas.microsoft.com/office/drawing/2014/main" id="{FD784E5E-550E-F885-0C79-1D2283196A41}"/>
              </a:ext>
            </a:extLst>
          </p:cNvPr>
          <p:cNvSpPr txBox="1"/>
          <p:nvPr/>
        </p:nvSpPr>
        <p:spPr>
          <a:xfrm>
            <a:off x="5683250" y="884253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Light" panose="020F0302020204030203" pitchFamily="34" charset="0"/>
              </a:rPr>
              <a:t>Gérant de Portefeuille Senior / Analyste quantitatif</a:t>
            </a:r>
            <a:br>
              <a:rPr lang="fr-FR" sz="800" dirty="0">
                <a:solidFill>
                  <a:schemeClr val="bg1"/>
                </a:solidFill>
                <a:latin typeface="Lato Light" panose="020F0302020204030203" pitchFamily="34" charset="0"/>
              </a:rPr>
            </a:br>
            <a:r>
              <a:rPr lang="fr-FR" sz="800" dirty="0">
                <a:solidFill>
                  <a:schemeClr val="bg1"/>
                </a:solidFill>
                <a:latin typeface="Lato Light" panose="020F0302020204030203" pitchFamily="34" charset="0"/>
              </a:rPr>
              <a:t>ODDO BHF AM</a:t>
            </a:r>
          </a:p>
        </p:txBody>
      </p:sp>
      <p:sp>
        <p:nvSpPr>
          <p:cNvPr id="14" name="Ellipse 42">
            <a:extLst>
              <a:ext uri="{FF2B5EF4-FFF2-40B4-BE49-F238E27FC236}">
                <a16:creationId xmlns:a16="http://schemas.microsoft.com/office/drawing/2014/main" id="{AF3AB9A1-2949-1C43-E703-9496CAC57E8D}"/>
              </a:ext>
            </a:extLst>
          </p:cNvPr>
          <p:cNvSpPr/>
          <p:nvPr/>
        </p:nvSpPr>
        <p:spPr>
          <a:xfrm>
            <a:off x="6685784"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
        <p:nvSpPr>
          <p:cNvPr id="18" name="Ellipse 17">
            <a:extLst>
              <a:ext uri="{FF2B5EF4-FFF2-40B4-BE49-F238E27FC236}">
                <a16:creationId xmlns:a16="http://schemas.microsoft.com/office/drawing/2014/main" id="{00BE3266-5B15-0B4B-4D86-98D96ADD6566}"/>
              </a:ext>
            </a:extLst>
          </p:cNvPr>
          <p:cNvSpPr>
            <a:spLocks/>
          </p:cNvSpPr>
          <p:nvPr/>
        </p:nvSpPr>
        <p:spPr>
          <a:xfrm>
            <a:off x="718407" y="7566209"/>
            <a:ext cx="1078992" cy="1078992"/>
          </a:xfrm>
          <a:prstGeom prst="ellipse">
            <a:avLst/>
          </a:prstGeom>
          <a:blipFill>
            <a:blip r:embed="rId8">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4">
            <a:extLst>
              <a:ext uri="{FF2B5EF4-FFF2-40B4-BE49-F238E27FC236}">
                <a16:creationId xmlns:a16="http://schemas.microsoft.com/office/drawing/2014/main" id="{AC72C533-012F-E975-C63D-D535ED13214E}"/>
              </a:ext>
            </a:extLst>
          </p:cNvPr>
          <p:cNvSpPr>
            <a:spLocks/>
          </p:cNvSpPr>
          <p:nvPr/>
        </p:nvSpPr>
        <p:spPr>
          <a:xfrm>
            <a:off x="5704206" y="7560404"/>
            <a:ext cx="1078992" cy="1078992"/>
          </a:xfrm>
          <a:prstGeom prst="ellipse">
            <a:avLst/>
          </a:prstGeom>
          <a:blipFill>
            <a:blip r:embed="rId9">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0" name="Ellipse 19">
            <a:extLst>
              <a:ext uri="{FF2B5EF4-FFF2-40B4-BE49-F238E27FC236}">
                <a16:creationId xmlns:a16="http://schemas.microsoft.com/office/drawing/2014/main" id="{054E5A0C-E7C0-EBF4-BA05-373D58716E5A}"/>
              </a:ext>
            </a:extLst>
          </p:cNvPr>
          <p:cNvSpPr>
            <a:spLocks/>
          </p:cNvSpPr>
          <p:nvPr/>
        </p:nvSpPr>
        <p:spPr>
          <a:xfrm>
            <a:off x="3223160" y="7556500"/>
            <a:ext cx="1078992" cy="1078992"/>
          </a:xfrm>
          <a:prstGeom prst="ellipse">
            <a:avLst/>
          </a:prstGeom>
          <a:blipFill>
            <a:blip r:embed="rId1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30530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Pourquoi</a:t>
            </a:r>
            <a:r>
              <a:rPr lang="de-DE" cap="none" dirty="0">
                <a:latin typeface="Libre Baskerville" panose="02000000000000000000" pitchFamily="2" charset="0"/>
              </a:rPr>
              <a:t> </a:t>
            </a:r>
            <a:r>
              <a:rPr lang="de-DE" cap="none" dirty="0" err="1">
                <a:latin typeface="Libre Baskerville" panose="02000000000000000000" pitchFamily="2" charset="0"/>
              </a:rPr>
              <a:t>investir</a:t>
            </a:r>
            <a:r>
              <a:rPr lang="de-DE" cap="none" dirty="0">
                <a:latin typeface="Libre Baskerville" panose="02000000000000000000" pitchFamily="2" charset="0"/>
              </a:rPr>
              <a:t> </a:t>
            </a:r>
            <a:r>
              <a:rPr lang="fr-FR" dirty="0">
                <a:latin typeface="Lato-Light"/>
                <a:cs typeface="Lato-Light"/>
              </a:rPr>
              <a:t>dans</a:t>
            </a:r>
            <a:r>
              <a:rPr lang="fr-FR" spc="-30" dirty="0">
                <a:latin typeface="Lato-Light"/>
                <a:cs typeface="Lato-Light"/>
              </a:rPr>
              <a:t> </a:t>
            </a:r>
            <a:r>
              <a:rPr lang="fr-FR" dirty="0">
                <a:latin typeface="Lato-Light"/>
                <a:cs typeface="Lato-Light"/>
              </a:rPr>
              <a:t>ODDO BHF Algo Trend US</a:t>
            </a:r>
            <a:r>
              <a:rPr lang="de-DE" dirty="0"/>
              <a:t> </a:t>
            </a:r>
            <a:r>
              <a:rPr lang="de-DE" dirty="0" err="1"/>
              <a:t>selon</a:t>
            </a:r>
            <a:r>
              <a:rPr lang="de-DE" dirty="0"/>
              <a:t> </a:t>
            </a:r>
            <a:r>
              <a:rPr lang="de-DE" dirty="0" err="1"/>
              <a:t>nous</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27025" y="6534453"/>
            <a:ext cx="6076675" cy="1077218"/>
          </a:xfrm>
        </p:spPr>
        <p:txBody>
          <a:bodyPr/>
          <a:lstStyle/>
          <a:p>
            <a:pPr algn="just"/>
            <a:r>
              <a:rPr lang="en-US" dirty="0">
                <a:latin typeface="+mn-lt"/>
              </a:rPr>
              <a:t>ODDO BHF Algo Trend US </a:t>
            </a:r>
            <a:r>
              <a:rPr lang="fr-FR" dirty="0"/>
              <a:t>est principalement exposé aux risques suivants </a:t>
            </a:r>
            <a:r>
              <a:rPr lang="en-US" dirty="0">
                <a:latin typeface="+mn-lt"/>
              </a:rPr>
              <a:t>: </a:t>
            </a:r>
            <a:r>
              <a:rPr lang="fr-FR" b="1" dirty="0">
                <a:latin typeface="+mn-lt"/>
              </a:rPr>
              <a:t>Risque de perte en capital, risque lié aux actions, risque de taux d'intérêt, risque de crédit, risque lié à la gestion discrétionnaire, risque de volatilité, risque de contrepartie, risque de liquidité des actifs sous-jacents, risque lié aux engagements sur des instruments financiers à terme, risques liés à la conversion monétaire et aux taux de change, risque lié aux marchés émergents, risque lié à la durabilité.</a:t>
            </a:r>
            <a:endParaRPr lang="en-US" b="1" dirty="0">
              <a:latin typeface="+mn-lt"/>
            </a:endParaRPr>
          </a:p>
          <a:p>
            <a:pPr algn="just"/>
            <a:r>
              <a:rPr lang="fr-FR" b="1" dirty="0">
                <a:latin typeface="+mn-lt"/>
              </a:rPr>
              <a:t>L'investisseur est invité à lire le document d'informations clés et le prospectus du fonds pour obtenir des informations détaillées sur les risques auxquels le fonds est exposé.</a:t>
            </a:r>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350" y="10147300"/>
            <a:ext cx="6264000" cy="96950"/>
          </a:xfrm>
        </p:spPr>
        <p:txBody>
          <a:bodyPr/>
          <a:lstStyle/>
          <a:p>
            <a:r>
              <a:rPr lang="en-US" sz="700" spc="-10" dirty="0">
                <a:solidFill>
                  <a:srgbClr val="272529"/>
                </a:solidFill>
                <a:latin typeface="Lato-Light"/>
                <a:cs typeface="Lato-Light"/>
              </a:rPr>
              <a:t>Source: ODDO BHF AM | </a:t>
            </a:r>
            <a:r>
              <a:rPr lang="fr-FR" dirty="0"/>
              <a:t>Données au </a:t>
            </a:r>
            <a:r>
              <a:rPr lang="en-US" dirty="0"/>
              <a:t>2025 </a:t>
            </a:r>
            <a:endParaRPr lang="en-US" sz="700" spc="-10" dirty="0">
              <a:solidFill>
                <a:srgbClr val="272529"/>
              </a:solidFill>
              <a:latin typeface="Lato-Light"/>
              <a:cs typeface="Lato-Light"/>
            </a:endParaRP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23850" y="6153395"/>
            <a:ext cx="6264000" cy="338554"/>
          </a:xfrm>
        </p:spPr>
        <p:txBody>
          <a:bodyPr/>
          <a:lstStyle/>
          <a:p>
            <a:r>
              <a:rPr lang="de-DE" b="1" dirty="0" err="1">
                <a:solidFill>
                  <a:srgbClr val="FF0000"/>
                </a:solidFill>
              </a:rPr>
              <a:t>Risques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48000" y="6083267"/>
            <a:ext cx="6270350" cy="15913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68" b="11387"/>
          <a:stretch/>
        </p:blipFill>
        <p:spPr bwMode="auto">
          <a:xfrm>
            <a:off x="648000" y="7737519"/>
            <a:ext cx="6270350" cy="2296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275223458"/>
              </p:ext>
            </p:extLst>
          </p:nvPr>
        </p:nvGraphicFramePr>
        <p:xfrm>
          <a:off x="648000" y="1412675"/>
          <a:ext cx="6264275" cy="456648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Exploitation de l'effet « </a:t>
                      </a:r>
                      <a:r>
                        <a:rPr lang="fr-FR" altLang="de-DE" sz="1116" b="1" kern="1200" dirty="0" err="1">
                          <a:solidFill>
                            <a:schemeClr val="tx1"/>
                          </a:solidFill>
                          <a:effectLst/>
                          <a:latin typeface="+mn-lt"/>
                          <a:ea typeface="+mn-ea"/>
                          <a:cs typeface="+mn-cs"/>
                        </a:rPr>
                        <a:t>momentum</a:t>
                      </a:r>
                      <a:r>
                        <a:rPr lang="fr-FR" altLang="de-DE" sz="1116" b="1" kern="1200" dirty="0">
                          <a:solidFill>
                            <a:schemeClr val="tx1"/>
                          </a:solidFill>
                          <a:effectLst/>
                          <a:latin typeface="+mn-lt"/>
                          <a:ea typeface="+mn-ea"/>
                          <a:cs typeface="+mn-cs"/>
                        </a:rPr>
                        <a:t> », une anomalie du marché reposant sur des bases économiques solides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050" dirty="0">
                          <a:solidFill>
                            <a:schemeClr val="tx1"/>
                          </a:solidFill>
                        </a:rPr>
                        <a:t>Des études ont démontré, sur différentes périodes, que les marchés évoluent selon des tendances. Cette anomalie du marché, appelée effet « </a:t>
                      </a:r>
                      <a:r>
                        <a:rPr lang="fr-FR" altLang="de-DE" sz="1050" dirty="0" err="1">
                          <a:solidFill>
                            <a:schemeClr val="tx1"/>
                          </a:solidFill>
                        </a:rPr>
                        <a:t>momentum</a:t>
                      </a:r>
                      <a:r>
                        <a:rPr lang="fr-FR" altLang="de-DE" sz="1050" dirty="0">
                          <a:solidFill>
                            <a:schemeClr val="tx1"/>
                          </a:solidFill>
                        </a:rPr>
                        <a:t> », est due aux biais comportementaux des acteurs du marché. Notre stratégie d'investissement propriétaire, qui consiste à suivre les tendances, est une approche diversifiée visant à investir dans différentes tendances de marché dans le but de tirer parti de ces dernières et de générer une surperformance à long terme.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Processus d'investissement fondé sur des règles, sans biais humains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Approche d'investissement entièrement quantitative sans interventions discrétionnaires, retirant toute émotion des décisions relatives au portefeuille. Une approche systématique garantit que les investissements sont réalisés de manière cohérente et objective, tout en rendant la stratégie transparente et reproductible.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La gestion active des risques au cœur de la stratégie</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b="0" kern="1200" dirty="0">
                          <a:solidFill>
                            <a:schemeClr val="bg1"/>
                          </a:solidFill>
                          <a:effectLst/>
                          <a:latin typeface="+mn-lt"/>
                          <a:ea typeface="+mn-ea"/>
                          <a:cs typeface="+mn-cs"/>
                        </a:rPr>
                        <a:t>Le modèle quantitatif évalue les actions selon une stratégie « smart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qui met fortement l'accent sur la diversification et la gestion des risques en appliquant diverses contraintes à l'optimisation du portefeuille afin d'éviter les pièges classiques de l'investissement «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tels que les risques de renversement de tendance et de concentration.</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Équipe de direction stable comprenant les fondateurs du modèle quantitatif</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kern="1200" dirty="0">
                          <a:solidFill>
                            <a:schemeClr val="bg1"/>
                          </a:solidFill>
                          <a:latin typeface="+mn-lt"/>
                          <a:ea typeface="+mn-ea"/>
                          <a:cs typeface="+mn-cs"/>
                        </a:rPr>
                        <a:t>Stefan Braun et Karsten </a:t>
                      </a:r>
                      <a:r>
                        <a:rPr lang="fr-FR" altLang="de-DE" sz="1050" kern="1200" dirty="0" err="1">
                          <a:solidFill>
                            <a:schemeClr val="bg1"/>
                          </a:solidFill>
                          <a:latin typeface="+mn-lt"/>
                          <a:ea typeface="+mn-ea"/>
                          <a:cs typeface="+mn-cs"/>
                        </a:rPr>
                        <a:t>Seier</a:t>
                      </a:r>
                      <a:r>
                        <a:rPr lang="fr-FR" altLang="de-DE" sz="1050" kern="1200" dirty="0">
                          <a:solidFill>
                            <a:schemeClr val="bg1"/>
                          </a:solidFill>
                          <a:latin typeface="+mn-lt"/>
                          <a:ea typeface="+mn-ea"/>
                          <a:cs typeface="+mn-cs"/>
                        </a:rPr>
                        <a:t>, qui ont développé cette stratégie il y a plus de 20 ans, ont géré le fonds avec succès tout au long des différents cycles de marché et continuent aujourd'hui encore à gérer le portefeuille.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Caractéristiques</a:t>
            </a: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42440" y="9860508"/>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Société de Gestion de Portefeuille agréée par l’Autorité des Marchés Financiers sous le n° d’agrément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simplifiées au capital de 21 500 000€.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58717"/>
            <a:ext cx="6264000" cy="3577903"/>
          </a:xfrm>
        </p:spPr>
        <p:txBody>
          <a:bodyPr/>
          <a:lstStyle/>
          <a:p>
            <a:pPr marL="12700" marR="8890" algn="just"/>
            <a:r>
              <a:rPr lang="fr-FR" sz="750" dirty="0">
                <a:solidFill>
                  <a:srgbClr val="272529"/>
                </a:solidFill>
                <a:latin typeface="Lato-Light"/>
                <a:cs typeface="Lato-Light"/>
              </a:rPr>
              <a:t>ODDO BHF AM est la branche de gestion d'actifs du Groupe ODDO BHF. Elle est la marque commune des trois sociétés de gestion juridiquement distinctes ODDO BHF AM SAS (France), ODDO BHF  AM </a:t>
            </a:r>
            <a:r>
              <a:rPr lang="fr-FR" sz="750" dirty="0" err="1">
                <a:solidFill>
                  <a:srgbClr val="272529"/>
                </a:solidFill>
                <a:latin typeface="Lato-Light"/>
                <a:cs typeface="Lato-Light"/>
              </a:rPr>
              <a:t>GmbH</a:t>
            </a:r>
            <a:r>
              <a:rPr lang="fr-FR" sz="750" dirty="0">
                <a:solidFill>
                  <a:srgbClr val="272529"/>
                </a:solidFill>
                <a:latin typeface="Lato-Light"/>
                <a:cs typeface="Lato-Light"/>
              </a:rPr>
              <a:t> (Allemagne) et ODDO BHF  AM Lux (Luxembourg).</a:t>
            </a:r>
          </a:p>
          <a:p>
            <a:pPr marL="12700" marR="8890" algn="just"/>
            <a:r>
              <a:rPr lang="fr-FR" sz="750" dirty="0">
                <a:solidFill>
                  <a:srgbClr val="272529"/>
                </a:solidFill>
                <a:latin typeface="Lato-Light"/>
                <a:cs typeface="Lato-Light"/>
              </a:rPr>
              <a:t>Ce document, à caractère promotionnel, est établi par ODDO BHF ASSET MANAGEMENT SAS. Sa remise à tout investisseur relève de la responsabilité exclusive de chaque  distributeur ou conseil à l'exception de la Belgique où ce document est exclusivement dédié aux distributeurs et ne peut être diffusé auprès de clients non professionnels.</a:t>
            </a:r>
          </a:p>
          <a:p>
            <a:pPr marL="12700" marR="8890" algn="just"/>
            <a:r>
              <a:rPr lang="fr-FR" sz="750" b="1" dirty="0">
                <a:solidFill>
                  <a:srgbClr val="272529"/>
                </a:solidFill>
                <a:latin typeface="Lato-Light"/>
                <a:cs typeface="Lato-Light"/>
              </a:rPr>
              <a:t>L’investisseur potentiel doit consulter un conseiller en investissement avant de souscrire dans le fonds. L’investisseur est informé que le fonds présente un risque de perte en capital, mais aussi un certain nombre de risques liés aux instruments/stratégies en portefeuille. En cas de souscription, l’investisseur doit obligatoirement   prendre connaissance du Document d’information clé (DIC) ou du prospectus de l'OPC pour une présentation exacte des risques encourus et de l’ensemble des frais.</a:t>
            </a:r>
            <a:r>
              <a:rPr lang="fr-FR" sz="750" dirty="0">
                <a:solidFill>
                  <a:srgbClr val="272529"/>
                </a:solidFill>
                <a:latin typeface="Lato-Light"/>
                <a:cs typeface="Lato-Light"/>
              </a:rPr>
              <a:t> La valeur de l’investissement peut évoluer tant à la hausse qu’à la baisse et peut ne pas lui être intégralement restituée. L’investissement doit s'effectuer en fonction de ses objectifs d'investissement, son horizon d'investissement et sa capacité à faire face au risque lié à la transaction. ODDO BHF ASSET MANAGEMENT SAS ne saurait également être tenue pour responsable de tout dommage direct ou indirect résultant de l’usage de la présente publication ou des informations qu’elle contient. Les informations sont données à titre indicatif et sont susceptibles de modifications à tout moment sans avis préalable. </a:t>
            </a:r>
          </a:p>
          <a:p>
            <a:pPr marL="12700" marR="8890" algn="just"/>
            <a:r>
              <a:rPr lang="fr-FR" sz="750" dirty="0">
                <a:solidFill>
                  <a:srgbClr val="272529"/>
                </a:solidFill>
                <a:latin typeface="Lato-Light"/>
                <a:cs typeface="Lato-Light"/>
              </a:rPr>
              <a:t>Les opinions émises dans ce document correspondent à nos anticipations de marché au moment de la publication du document. Elles sont susceptibles d’évoluer en fonction des conditions de marché et ne sauraient en aucun cas engager la responsabilité contractuelle d’ODDO BHF ASSET MANAGEMENT SAS. Les valeurs liquidatives affichées sur le présent document le sont à titre indicatif uniquement. Seule la valeur liquidative inscrite sur l’avis d’opéré et les relevés de titres fait foi. La souscription et le rachat des OPC s’effectuent à valeur liquidative inconnue.</a:t>
            </a:r>
          </a:p>
          <a:p>
            <a:pPr marL="12700" marR="8890" algn="just"/>
            <a:r>
              <a:rPr lang="fr-FR" sz="750" dirty="0">
                <a:solidFill>
                  <a:srgbClr val="272529"/>
                </a:solidFill>
                <a:latin typeface="Lato-Light"/>
                <a:cs typeface="Lato-Light"/>
              </a:rPr>
              <a:t>Un résumé des droits des investisseurs est disponible gratuitement sous forme électronique en anglais sur le site web à l'adresse suivante : https://am.oddo-bhf.com/france/fr/investisseur_non_professionnel/infos_reglementaire </a:t>
            </a:r>
          </a:p>
          <a:p>
            <a:pPr marL="12700" marR="8890" algn="just"/>
            <a:r>
              <a:rPr lang="fr-FR" sz="750" dirty="0">
                <a:solidFill>
                  <a:srgbClr val="272529"/>
                </a:solidFill>
                <a:latin typeface="Lato-Light"/>
                <a:cs typeface="Lato-Light"/>
              </a:rPr>
              <a:t>Le fonds peut avoir été autorisé à la distribution dans différents Etats membres de l'UE. L'attention des investisseurs est attirée sur le fait que la société de gestion peut décider de mettre fin aux dispositions qu'elle a prises pour la distribution des parts du fonds conformément à l'article 93 bis de la directive 2009/65/CE et à l'article 32 bis de la directive 2011/61/UE.</a:t>
            </a:r>
          </a:p>
          <a:p>
            <a:pPr marL="12700" marR="8890" algn="just"/>
            <a:r>
              <a:rPr lang="fr-FR" sz="750" dirty="0">
                <a:solidFill>
                  <a:srgbClr val="272529"/>
                </a:solidFill>
                <a:latin typeface="Lato-Light"/>
                <a:cs typeface="Lato-Light"/>
              </a:rPr>
              <a:t>La politique de traitement des réclamations est disponible sur notre site Internet am.oddo-bhf.com dans la rubrique informations réglementaires. Les réclamations clients peuvent être adressées en premier lieu à la messagerie suivante : service_client@oddo-bhf.com </a:t>
            </a:r>
            <a:r>
              <a:rPr lang="fr-FR" sz="750" b="1" dirty="0">
                <a:solidFill>
                  <a:srgbClr val="272529"/>
                </a:solidFill>
                <a:latin typeface="Lato-Light"/>
                <a:cs typeface="Lato-Light"/>
              </a:rPr>
              <a:t>(ou directement au Service de Médiation pour le consommateur: http://mediationconsommateur.be (UNIQUEMENT POUR LA BELGIQUE)).</a:t>
            </a:r>
          </a:p>
          <a:p>
            <a:pPr marL="12700" marR="8890" algn="just"/>
            <a:r>
              <a:rPr lang="fr-FR" sz="750" dirty="0">
                <a:solidFill>
                  <a:srgbClr val="272529"/>
                </a:solidFill>
                <a:latin typeface="Lato-Light"/>
                <a:cs typeface="Lato-Light"/>
              </a:rPr>
              <a:t>Le DIC (FR, ENG, DEU, ESP) et le prospectus (FR, ENG, DEU)  sont disponibles gratuitement auprès de ODDO BHF ASSET MANAGEMENT SAS sur am.oddo-bhf.com ou auprès des distributeurs autorisés. Le rapport annuel ainsi que le rapport semestriel sont disponibles gratuitement auprès de ODDO BHF ASSET MANAGEMENT SAS ou sur le site Internet am.oddo-bhf.com ».</a:t>
            </a:r>
          </a:p>
          <a:p>
            <a:pPr marL="12700" marR="8890" algn="just"/>
            <a:r>
              <a:rPr lang="fr-FR" sz="750" dirty="0">
                <a:solidFill>
                  <a:srgbClr val="272529"/>
                </a:solidFill>
                <a:latin typeface="Lato-Light"/>
                <a:cs typeface="Lato-Light"/>
              </a:rPr>
              <a:t>Le fonds est autorisé à la commercialisation en Suisse. Le DIC, le prospectus ainsi que le rapport annuel et le rapport semestriel  pour la Suisse du Fonds peuvent être obtenus gratuitement auprès du Représentant et Service de Paiements en Suisse, RBC INVESTOR SERVICES BANK, succursale de Zürich, </a:t>
            </a:r>
            <a:r>
              <a:rPr lang="fr-FR" sz="750" dirty="0" err="1">
                <a:solidFill>
                  <a:srgbClr val="272529"/>
                </a:solidFill>
                <a:latin typeface="Lato-Light"/>
                <a:cs typeface="Lato-Light"/>
              </a:rPr>
              <a:t>Bleicherweg</a:t>
            </a:r>
            <a:r>
              <a:rPr lang="fr-FR" sz="750" dirty="0">
                <a:solidFill>
                  <a:srgbClr val="272529"/>
                </a:solidFill>
                <a:latin typeface="Lato-Light"/>
                <a:cs typeface="Lato-Light"/>
              </a:rPr>
              <a:t> 7, 8027 Zürich, </a:t>
            </a:r>
            <a:r>
              <a:rPr lang="fr-FR" sz="750" dirty="0" err="1">
                <a:solidFill>
                  <a:srgbClr val="272529"/>
                </a:solidFill>
                <a:latin typeface="Lato-Light"/>
                <a:cs typeface="Lato-Light"/>
              </a:rPr>
              <a:t>Switzerland</a:t>
            </a:r>
            <a:r>
              <a:rPr lang="fr-FR" sz="750" dirty="0">
                <a:solidFill>
                  <a:srgbClr val="272529"/>
                </a:solidFill>
                <a:latin typeface="Lato-Light"/>
                <a:cs typeface="Lato-Light"/>
              </a:rPr>
              <a:t>.</a:t>
            </a:r>
            <a:endParaRPr lang="fr-FR" dirty="0"/>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4225020173"/>
              </p:ext>
            </p:extLst>
          </p:nvPr>
        </p:nvGraphicFramePr>
        <p:xfrm>
          <a:off x="652600" y="1082442"/>
          <a:ext cx="6248402" cy="5193890"/>
        </p:xfrm>
        <a:graphic>
          <a:graphicData uri="http://schemas.openxmlformats.org/drawingml/2006/table">
            <a:tbl>
              <a:tblPr firstRow="1" bandRow="1">
                <a:tableStyleId>{5C22544A-7EE6-4342-B048-85BDC9FD1C3A}</a:tableStyleId>
              </a:tblPr>
              <a:tblGrid>
                <a:gridCol w="1074406">
                  <a:extLst>
                    <a:ext uri="{9D8B030D-6E8A-4147-A177-3AD203B41FA5}">
                      <a16:colId xmlns:a16="http://schemas.microsoft.com/office/drawing/2014/main" val="860466313"/>
                    </a:ext>
                  </a:extLst>
                </a:gridCol>
                <a:gridCol w="1293499">
                  <a:extLst>
                    <a:ext uri="{9D8B030D-6E8A-4147-A177-3AD203B41FA5}">
                      <a16:colId xmlns:a16="http://schemas.microsoft.com/office/drawing/2014/main" val="3258153561"/>
                    </a:ext>
                  </a:extLst>
                </a:gridCol>
                <a:gridCol w="1293499">
                  <a:extLst>
                    <a:ext uri="{9D8B030D-6E8A-4147-A177-3AD203B41FA5}">
                      <a16:colId xmlns:a16="http://schemas.microsoft.com/office/drawing/2014/main" val="2061922529"/>
                    </a:ext>
                  </a:extLst>
                </a:gridCol>
                <a:gridCol w="1293499">
                  <a:extLst>
                    <a:ext uri="{9D8B030D-6E8A-4147-A177-3AD203B41FA5}">
                      <a16:colId xmlns:a16="http://schemas.microsoft.com/office/drawing/2014/main" val="3669001782"/>
                    </a:ext>
                  </a:extLst>
                </a:gridCol>
                <a:gridCol w="1293499">
                  <a:extLst>
                    <a:ext uri="{9D8B030D-6E8A-4147-A177-3AD203B41FA5}">
                      <a16:colId xmlns:a16="http://schemas.microsoft.com/office/drawing/2014/main" val="1774444309"/>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Dénomination</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4">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Algo Trend US</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Indicateur</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référence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nl-NL" sz="700" b="0" i="0" u="none" strike="noStrike" kern="1200" noProof="0" dirty="0">
                          <a:solidFill>
                            <a:schemeClr val="tx1"/>
                          </a:solidFill>
                          <a:effectLst/>
                          <a:latin typeface="+mj-lt"/>
                          <a:ea typeface="+mn-ea"/>
                          <a:cs typeface="Arial" pitchFamily="34" charset="0"/>
                        </a:rPr>
                        <a:t>S&amp;P 500 EUR Net Total</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Objectif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fr-FR" sz="700" b="0" i="0" u="none" strike="noStrike" kern="1200" noProof="0" dirty="0">
                          <a:solidFill>
                            <a:schemeClr val="tx1"/>
                          </a:solidFill>
                          <a:effectLst/>
                          <a:latin typeface="+mj-lt"/>
                          <a:ea typeface="+mn-ea"/>
                          <a:cs typeface="+mn-cs"/>
                        </a:rPr>
                        <a:t>Le Compartiment est géré de manière active et vise à générer un rendement durable à partir des revenus provenant de la croissance des investissements en titres, tout en maintenant un risque financier faible. L'indice de référence du Compartiment est le S&amp;P 500 NR (rendement net) en EUR, dividendes réinvestis. Le Compartiment ne suit pas précisément cet indice, mais vise à le surperformer. La performance du Compartiment peut donc s'écarter considérablement, tant à la hausse qu'à la baisse, de l'indice de référence.</a:t>
                      </a: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Durée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d’investissement</a:t>
                      </a: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conseillée</a:t>
                      </a:r>
                      <a:endPar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a:t>
                      </a:r>
                      <a:r>
                        <a:rPr lang="en-GB" sz="700" b="0" i="0" u="none" strike="noStrike" kern="1200" noProof="0" dirty="0" err="1">
                          <a:solidFill>
                            <a:schemeClr val="tx1"/>
                          </a:solidFill>
                          <a:effectLst/>
                          <a:latin typeface="+mj-lt"/>
                          <a:ea typeface="+mn-ea"/>
                          <a:cs typeface="Arial" pitchFamily="34" charset="0"/>
                        </a:rPr>
                        <a:t>ans</a:t>
                      </a: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Date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création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16/07/2018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fr-FR"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Admissibilité au plan d'épargne en actions PEA</a:t>
                      </a:r>
                      <a:endPar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Non</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Classes de part</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CI-EUR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err="1">
                          <a:solidFill>
                            <a:schemeClr val="bg1"/>
                          </a:solidFill>
                          <a:effectLst/>
                          <a:latin typeface="+mj-lt"/>
                          <a:ea typeface="+mn-ea"/>
                          <a:cs typeface="+mn-cs"/>
                        </a:rPr>
                        <a:t>CIw</a:t>
                      </a:r>
                      <a:r>
                        <a:rPr lang="fr-FR" sz="700" kern="1200" dirty="0">
                          <a:solidFill>
                            <a:schemeClr val="bg1"/>
                          </a:solidFill>
                          <a:effectLst/>
                          <a:latin typeface="+mj-lt"/>
                          <a:ea typeface="+mn-ea"/>
                          <a:cs typeface="+mn-cs"/>
                        </a:rPr>
                        <a:t>-EUR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CN-EUR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Code ISIN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LU1833929729</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LU1833929307</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GB" sz="700" kern="1200" noProof="0" dirty="0">
                          <a:solidFill>
                            <a:schemeClr val="tx1"/>
                          </a:solidFill>
                          <a:latin typeface="+mj-lt"/>
                          <a:ea typeface="+mn-ea"/>
                          <a:cs typeface="Arial" charset="0"/>
                        </a:rPr>
                        <a:t>LU1833929992</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LU1833929216</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Devise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Affectation des </a:t>
                      </a:r>
                      <a:r>
                        <a:rPr kumimoji="0" lang="en-GB" altLang="fr-FR" sz="700" b="0" i="0" u="none" strike="noStrike" kern="1200" cap="none" normalizeH="0" baseline="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résultats</a:t>
                      </a:r>
                      <a:endPar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minimale</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initiale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0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gestion fixes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maximum de 1.20%</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0.60%,</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0.70%</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0.75%,</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performance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fr-FR" sz="700" kern="1200" dirty="0">
                          <a:solidFill>
                            <a:schemeClr val="tx1"/>
                          </a:solidFill>
                          <a:latin typeface="+mj-lt"/>
                          <a:ea typeface="+mn-ea"/>
                          <a:cs typeface="Arial" charset="0"/>
                        </a:rPr>
                        <a:t>Au maximum 10 % de la surperformance du Compartiment par rapport à l'indice de référence, une fois que la sous-performance passée enregistrée au cours des cinq années précédentes a été compensée.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ctr" defTabSz="914400" rtl="0" eaLnBrk="1" latinLnBrk="0" hangingPunct="1"/>
                      <a:r>
                        <a:rPr lang="en-GB" altLang="fr-FR" sz="700" kern="1200" dirty="0">
                          <a:solidFill>
                            <a:schemeClr val="tx1"/>
                          </a:solidFill>
                          <a:latin typeface="+mj-lt"/>
                          <a:ea typeface="+mn-ea"/>
                          <a:cs typeface="Arial" charset="0"/>
                        </a:rPr>
                        <a:t>N/A</a:t>
                      </a: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5">
                  <a:txBody>
                    <a:bodyPr/>
                    <a:lstStyle/>
                    <a:p>
                      <a:r>
                        <a:rPr lang="fr-FR" sz="700" kern="1200" dirty="0">
                          <a:solidFill>
                            <a:schemeClr val="bg1"/>
                          </a:solidFill>
                          <a:effectLst/>
                          <a:latin typeface="+mj-lt"/>
                          <a:ea typeface="+mn-ea"/>
                          <a:cs typeface="+mn-cs"/>
                        </a:rPr>
                        <a:t>Structure et informations techniques</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Statut</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juridique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algn="l" fontAlgn="ctr"/>
                      <a:r>
                        <a:rPr lang="en-US" sz="700" b="0" i="0" u="none" strike="noStrike" noProof="0" dirty="0" err="1">
                          <a:solidFill>
                            <a:schemeClr val="tx1"/>
                          </a:solidFill>
                          <a:effectLst/>
                          <a:latin typeface="+mj-lt"/>
                          <a:cs typeface="Arial" pitchFamily="34" charset="0"/>
                        </a:rPr>
                        <a:t>Compartiment</a:t>
                      </a:r>
                      <a:r>
                        <a:rPr lang="en-US" sz="700" b="0" i="0" u="none" strike="noStrike" noProof="0" dirty="0">
                          <a:solidFill>
                            <a:schemeClr val="tx1"/>
                          </a:solidFill>
                          <a:effectLst/>
                          <a:latin typeface="+mj-lt"/>
                          <a:cs typeface="Arial" pitchFamily="34" charset="0"/>
                        </a:rPr>
                        <a:t> du ODDO BHF SICAV Lux. Umbrella (UCITS)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Société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AM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Dépositaire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CACEIS Bank, Luxembourg Branch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Souscriptions</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Rachats</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fontAlgn="ctr">
                        <a:lnSpc>
                          <a:spcPct val="100000"/>
                        </a:lnSpc>
                        <a:spcAft>
                          <a:spcPts val="0"/>
                        </a:spcAft>
                      </a:pPr>
                      <a:r>
                        <a:rPr lang="en-US" sz="700" kern="1200" noProof="0" dirty="0">
                          <a:solidFill>
                            <a:schemeClr val="tx1"/>
                          </a:solidFill>
                          <a:latin typeface="+mj-lt"/>
                          <a:ea typeface="Times New Roman"/>
                        </a:rPr>
                        <a:t>Tous les </a:t>
                      </a:r>
                      <a:r>
                        <a:rPr lang="en-US" sz="700" kern="1200" noProof="0" dirty="0" err="1">
                          <a:solidFill>
                            <a:schemeClr val="tx1"/>
                          </a:solidFill>
                          <a:latin typeface="+mj-lt"/>
                          <a:ea typeface="Times New Roman"/>
                        </a:rPr>
                        <a:t>jours</a:t>
                      </a:r>
                      <a:r>
                        <a:rPr lang="en-US" sz="700" kern="1200" noProof="0" dirty="0">
                          <a:solidFill>
                            <a:schemeClr val="tx1"/>
                          </a:solidFill>
                          <a:latin typeface="+mj-lt"/>
                          <a:ea typeface="Times New Roman"/>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Fréquence</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valorisation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Tous les </a:t>
                      </a:r>
                      <a:r>
                        <a:rPr kumimoji="0" lang="en-US" altLang="fr-FR" sz="700" b="0" i="0" u="none" strike="noStrike" cap="none" normalizeH="0" baseline="0" noProof="0" dirty="0" err="1">
                          <a:ln>
                            <a:noFill/>
                          </a:ln>
                          <a:solidFill>
                            <a:schemeClr val="tx1"/>
                          </a:solidFill>
                          <a:effectLst/>
                          <a:latin typeface="+mj-lt"/>
                          <a:cs typeface="Arial" charset="0"/>
                        </a:rPr>
                        <a:t>jours</a:t>
                      </a:r>
                      <a:r>
                        <a:rPr kumimoji="0" lang="en-US" altLang="fr-FR" sz="700" b="0" i="0" u="none" strike="noStrike" cap="none" normalizeH="0" baseline="0" noProof="0" dirty="0">
                          <a:ln>
                            <a:noFill/>
                          </a:ln>
                          <a:solidFill>
                            <a:schemeClr val="tx1"/>
                          </a:solidFill>
                          <a:effectLst/>
                          <a:latin typeface="+mj-lt"/>
                          <a:cs typeface="Arial" charset="0"/>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Autorisé</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à la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a:t>
                      </a:r>
                      <a:r>
                        <a:rPr kumimoji="0" lang="en-GB" altLang="fr-FR" sz="700" b="0" i="0" u="none" strike="noStrike" cap="none" normalizeH="0" baseline="0" noProof="0" dirty="0" err="1">
                          <a:ln>
                            <a:noFill/>
                          </a:ln>
                          <a:solidFill>
                            <a:schemeClr val="tx1"/>
                          </a:solidFill>
                          <a:effectLst/>
                          <a:latin typeface="+mj-lt"/>
                          <a:cs typeface="Arial" charset="0"/>
                        </a:rPr>
                        <a:t>Allemagne</a:t>
                      </a:r>
                      <a:r>
                        <a:rPr kumimoji="0" lang="en-GB" altLang="fr-FR" sz="700" b="0" i="0" u="none" strike="noStrike" cap="none" normalizeH="0" baseline="0" noProof="0" dirty="0">
                          <a:ln>
                            <a:noFill/>
                          </a:ln>
                          <a:solidFill>
                            <a:schemeClr val="tx1"/>
                          </a:solidFill>
                          <a:effectLst/>
                          <a:latin typeface="+mj-lt"/>
                          <a:cs typeface="Arial" charset="0"/>
                        </a:rPr>
                        <a:t>, Suisse, Luxembourg, </a:t>
                      </a:r>
                      <a:r>
                        <a:rPr kumimoji="0" lang="en-GB" altLang="fr-FR" sz="700" b="0" i="0" u="none" strike="noStrike" cap="none" normalizeH="0" baseline="0" noProof="0" dirty="0" err="1">
                          <a:ln>
                            <a:noFill/>
                          </a:ln>
                          <a:solidFill>
                            <a:schemeClr val="tx1"/>
                          </a:solidFill>
                          <a:effectLst/>
                          <a:latin typeface="+mj-lt"/>
                          <a:cs typeface="Arial" charset="0"/>
                        </a:rPr>
                        <a:t>Espagne</a:t>
                      </a:r>
                      <a:r>
                        <a:rPr kumimoji="0" lang="en-GB" altLang="fr-FR" sz="700" b="0" i="0" u="none" strike="noStrike" cap="none" normalizeH="0" baseline="0" noProof="0" dirty="0">
                          <a:ln>
                            <a:noFill/>
                          </a:ln>
                          <a:solidFill>
                            <a:schemeClr val="tx1"/>
                          </a:solidFill>
                          <a:effectLst/>
                          <a:latin typeface="+mj-lt"/>
                          <a:cs typeface="Arial" charset="0"/>
                        </a:rPr>
                        <a:t>, Belgique</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921201001"/>
                  </a:ext>
                </a:extLst>
              </a:tr>
            </a:tbl>
          </a:graphicData>
        </a:graphic>
      </p:graphicFrame>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2710</Words>
  <Application>Microsoft Office PowerPoint</Application>
  <PresentationFormat>Custom</PresentationFormat>
  <Paragraphs>201</Paragraphs>
  <Slides>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Youssef CHIRCHI</cp:lastModifiedBy>
  <cp:revision>293</cp:revision>
  <cp:lastPrinted>2025-09-24T14:55:07Z</cp:lastPrinted>
  <dcterms:created xsi:type="dcterms:W3CDTF">2022-05-11T10:02:09Z</dcterms:created>
  <dcterms:modified xsi:type="dcterms:W3CDTF">2025-12-13T11:46:07Z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y fmtid="{D5CDD505-2E9C-101B-9397-08002B2CF9AE}" pid="5" name="ClassificationContentMarkingFooterLocations">
    <vt:lpwstr>Thème ODDO:3</vt:lpwstr>
  </property>
  <property fmtid="{D5CDD505-2E9C-101B-9397-08002B2CF9AE}" pid="6" name="ClassificationContentMarkingFooterText">
    <vt:lpwstr>Internal</vt:lpwstr>
  </property>
</Properties>
</file>